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32" r:id="rId1"/>
  </p:sldMasterIdLst>
  <p:notesMasterIdLst>
    <p:notesMasterId r:id="rId49"/>
  </p:notesMasterIdLst>
  <p:sldIdLst>
    <p:sldId id="256" r:id="rId2"/>
    <p:sldId id="258" r:id="rId3"/>
    <p:sldId id="259" r:id="rId4"/>
    <p:sldId id="257" r:id="rId5"/>
    <p:sldId id="260" r:id="rId6"/>
    <p:sldId id="261" r:id="rId7"/>
    <p:sldId id="264" r:id="rId8"/>
    <p:sldId id="265" r:id="rId9"/>
    <p:sldId id="266" r:id="rId10"/>
    <p:sldId id="267" r:id="rId11"/>
    <p:sldId id="268" r:id="rId12"/>
    <p:sldId id="269" r:id="rId13"/>
    <p:sldId id="270" r:id="rId14"/>
    <p:sldId id="271" r:id="rId15"/>
    <p:sldId id="272" r:id="rId16"/>
    <p:sldId id="274" r:id="rId17"/>
    <p:sldId id="273" r:id="rId18"/>
    <p:sldId id="275" r:id="rId19"/>
    <p:sldId id="276" r:id="rId20"/>
    <p:sldId id="277" r:id="rId21"/>
    <p:sldId id="278" r:id="rId22"/>
    <p:sldId id="279" r:id="rId23"/>
    <p:sldId id="280" r:id="rId24"/>
    <p:sldId id="281" r:id="rId25"/>
    <p:sldId id="282" r:id="rId26"/>
    <p:sldId id="283" r:id="rId27"/>
    <p:sldId id="305" r:id="rId28"/>
    <p:sldId id="284" r:id="rId29"/>
    <p:sldId id="286" r:id="rId30"/>
    <p:sldId id="285" r:id="rId31"/>
    <p:sldId id="287" r:id="rId32"/>
    <p:sldId id="288" r:id="rId33"/>
    <p:sldId id="289" r:id="rId34"/>
    <p:sldId id="290" r:id="rId35"/>
    <p:sldId id="291" r:id="rId36"/>
    <p:sldId id="292" r:id="rId37"/>
    <p:sldId id="293" r:id="rId38"/>
    <p:sldId id="294" r:id="rId39"/>
    <p:sldId id="295" r:id="rId40"/>
    <p:sldId id="298" r:id="rId41"/>
    <p:sldId id="297" r:id="rId42"/>
    <p:sldId id="299" r:id="rId43"/>
    <p:sldId id="300" r:id="rId44"/>
    <p:sldId id="301" r:id="rId45"/>
    <p:sldId id="302" r:id="rId46"/>
    <p:sldId id="303" r:id="rId47"/>
    <p:sldId id="304"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881" autoAdjust="0"/>
    <p:restoredTop sz="94660" autoAdjust="0"/>
  </p:normalViewPr>
  <p:slideViewPr>
    <p:cSldViewPr snapToGrid="0">
      <p:cViewPr varScale="1">
        <p:scale>
          <a:sx n="69" d="100"/>
          <a:sy n="69" d="100"/>
        </p:scale>
        <p:origin x="-534"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3CA28A-D7FA-4121-A672-BA2B245E5210}" type="datetimeFigureOut">
              <a:rPr lang="de-DE" smtClean="0"/>
              <a:pPr/>
              <a:t>08.11.2018</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1D7CB5A-1E1F-4B0B-B8C2-9BE2AD389DA2}" type="slidenum">
              <a:rPr lang="de-DE" smtClean="0"/>
              <a:pPr/>
              <a:t>‹Nr.›</a:t>
            </a:fld>
            <a:endParaRPr lang="de-DE"/>
          </a:p>
        </p:txBody>
      </p:sp>
    </p:spTree>
    <p:extLst>
      <p:ext uri="{BB962C8B-B14F-4D97-AF65-F5344CB8AC3E}">
        <p14:creationId xmlns:p14="http://schemas.microsoft.com/office/powerpoint/2010/main" xmlns="" val="346428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C1D7CB5A-1E1F-4B0B-B8C2-9BE2AD389DA2}" type="slidenum">
              <a:rPr lang="de-DE" smtClean="0"/>
              <a:pPr/>
              <a:t>7</a:t>
            </a:fld>
            <a:endParaRPr lang="de-DE"/>
          </a:p>
        </p:txBody>
      </p:sp>
    </p:spTree>
    <p:extLst>
      <p:ext uri="{BB962C8B-B14F-4D97-AF65-F5344CB8AC3E}">
        <p14:creationId xmlns:p14="http://schemas.microsoft.com/office/powerpoint/2010/main" xmlns="" val="39332168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lvl1pPr>
          </a:lstStyle>
          <a:p>
            <a:r>
              <a:rPr lang="de-DE" dirty="0" smtClean="0"/>
              <a:t>Titelmasterformat durch Klicken bearbeiten</a:t>
            </a:r>
            <a:endParaRPr lang="en-US" dirty="0"/>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en-US" dirty="0"/>
          </a:p>
        </p:txBody>
      </p:sp>
      <p:sp>
        <p:nvSpPr>
          <p:cNvPr id="4" name="Date Placeholder 3"/>
          <p:cNvSpPr>
            <a:spLocks noGrp="1"/>
          </p:cNvSpPr>
          <p:nvPr>
            <p:ph type="dt" sz="half" idx="10"/>
          </p:nvPr>
        </p:nvSpPr>
        <p:spPr/>
        <p:txBody>
          <a:bodyPr/>
          <a:lstStyle/>
          <a:p>
            <a:endParaRPr lang="de-DE" dirty="0"/>
          </a:p>
        </p:txBody>
      </p:sp>
      <p:sp>
        <p:nvSpPr>
          <p:cNvPr id="5" name="Footer Placeholder 4"/>
          <p:cNvSpPr>
            <a:spLocks noGrp="1"/>
          </p:cNvSpPr>
          <p:nvPr>
            <p:ph type="ftr" sz="quarter" idx="11"/>
          </p:nvPr>
        </p:nvSpPr>
        <p:spPr/>
        <p:txBody>
          <a:bodyPr/>
          <a:lstStyle/>
          <a:p>
            <a:r>
              <a:rPr lang="de-DE" smtClean="0"/>
              <a:t>30-jähriges Jubiläum der DMJV e.V. - Würzburg, den 9. und 10. November 2018</a:t>
            </a:r>
            <a:endParaRPr lang="de-DE" dirty="0"/>
          </a:p>
        </p:txBody>
      </p:sp>
      <p:sp>
        <p:nvSpPr>
          <p:cNvPr id="6" name="Slide Number Placeholder 5"/>
          <p:cNvSpPr>
            <a:spLocks noGrp="1"/>
          </p:cNvSpPr>
          <p:nvPr>
            <p:ph type="sldNum" sz="quarter" idx="12"/>
          </p:nvPr>
        </p:nvSpPr>
        <p:spPr/>
        <p:txBody>
          <a:bodyPr/>
          <a:lstStyle/>
          <a:p>
            <a:fld id="{5B686EC6-A136-4DC2-A983-604A17ADAA0C}" type="slidenum">
              <a:rPr lang="de-DE" smtClean="0"/>
              <a:pPr/>
              <a:t>‹Nr.›</a:t>
            </a:fld>
            <a:endParaRPr lang="de-DE"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Vertical Text Placehold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6" name="Slide Number Placeholder 5"/>
          <p:cNvSpPr>
            <a:spLocks noGrp="1"/>
          </p:cNvSpPr>
          <p:nvPr>
            <p:ph type="sldNum" sz="quarter" idx="12"/>
          </p:nvPr>
        </p:nvSpPr>
        <p:spPr/>
        <p:txBody>
          <a:bodyPr/>
          <a:lstStyle/>
          <a:p>
            <a:fld id="{5B686EC6-A136-4DC2-A983-604A17ADAA0C}" type="slidenum">
              <a:rPr lang="de-DE" smtClean="0"/>
              <a:pPr/>
              <a:t>‹Nr.›</a:t>
            </a:fld>
            <a:endParaRPr lang="de-DE"/>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609600"/>
            <a:ext cx="2743200" cy="5867400"/>
          </a:xfrm>
        </p:spPr>
        <p:txBody>
          <a:bodyPr vert="eaVert" anchor="b"/>
          <a:lstStyle/>
          <a:p>
            <a:r>
              <a:rPr lang="de-DE" smtClean="0"/>
              <a:t>Titelmasterformat durch Klicken bearbeiten</a:t>
            </a:r>
            <a:endParaRPr lang="en-US" dirty="0"/>
          </a:p>
        </p:txBody>
      </p:sp>
      <p:sp>
        <p:nvSpPr>
          <p:cNvPr id="3" name="Vertical Text Placeholder 2"/>
          <p:cNvSpPr>
            <a:spLocks noGrp="1"/>
          </p:cNvSpPr>
          <p:nvPr>
            <p:ph type="body" orient="vert" idx="1"/>
          </p:nvPr>
        </p:nvSpPr>
        <p:spPr>
          <a:xfrm>
            <a:off x="609600" y="609600"/>
            <a:ext cx="8026400" cy="58674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6" name="Slide Number Placeholder 5"/>
          <p:cNvSpPr>
            <a:spLocks noGrp="1"/>
          </p:cNvSpPr>
          <p:nvPr>
            <p:ph type="sldNum" sz="quarter" idx="12"/>
          </p:nvPr>
        </p:nvSpPr>
        <p:spPr/>
        <p:txBody>
          <a:bodyPr/>
          <a:lstStyle/>
          <a:p>
            <a:fld id="{5B686EC6-A136-4DC2-A983-604A17ADAA0C}" type="slidenum">
              <a:rPr lang="de-DE" smtClean="0"/>
              <a:pPr/>
              <a:t>‹Nr.›</a:t>
            </a:fld>
            <a:endParaRPr lang="de-DE"/>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pPr/>
              <a:t>Thursday, November 08, 2018</a:t>
            </a:fld>
            <a:endParaRPr lang="en-US"/>
          </a:p>
        </p:txBody>
      </p:sp>
      <p:sp>
        <p:nvSpPr>
          <p:cNvPr id="5" name="Footer Placeholder 4"/>
          <p:cNvSpPr>
            <a:spLocks noGrp="1"/>
          </p:cNvSpPr>
          <p:nvPr>
            <p:ph type="ftr" sz="quarter" idx="11"/>
          </p:nvPr>
        </p:nvSpPr>
        <p:spPr/>
        <p:txBody>
          <a:bodyPr/>
          <a:lstStyle/>
          <a:p>
            <a:r>
              <a:rPr lang="de-DE" smtClean="0"/>
              <a:t>30-jähriges Jubiläum der DMJV e.V. - Würzburg, den 9. und 10. November 2018</a:t>
            </a:r>
            <a:endParaRPr lang="de-DE"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‹Nr.›</a:t>
            </a:fld>
            <a:endParaRPr lang="en-US"/>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2362201"/>
            <a:ext cx="10363200" cy="2200275"/>
          </a:xfrm>
        </p:spPr>
        <p:txBody>
          <a:bodyPr anchor="b">
            <a:normAutofit/>
          </a:bodyPr>
          <a:lstStyle>
            <a:lvl1pPr algn="l">
              <a:defRPr sz="4800" b="0" cap="all"/>
            </a:lvl1pPr>
          </a:lstStyle>
          <a:p>
            <a:r>
              <a:rPr lang="de-DE" smtClean="0"/>
              <a:t>Titelmasterformat durch Klicken bearbeiten</a:t>
            </a:r>
            <a:endParaRPr lang="en-US" dirty="0"/>
          </a:p>
        </p:txBody>
      </p:sp>
      <p:sp>
        <p:nvSpPr>
          <p:cNvPr id="3" name="Text Placeholder 2"/>
          <p:cNvSpPr>
            <a:spLocks noGrp="1"/>
          </p:cNvSpPr>
          <p:nvPr>
            <p:ph type="body" idx="1"/>
          </p:nvPr>
        </p:nvSpPr>
        <p:spPr>
          <a:xfrm>
            <a:off x="963084" y="4626865"/>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smtClean="0"/>
              <a:t>Textmasterformat bearbeiten</a:t>
            </a:r>
          </a:p>
        </p:txBody>
      </p:sp>
      <p:sp>
        <p:nvSpPr>
          <p:cNvPr id="4" name="Date Placeholder 3"/>
          <p:cNvSpPr>
            <a:spLocks noGrp="1"/>
          </p:cNvSpPr>
          <p:nvPr>
            <p:ph type="dt" sz="half" idx="10"/>
          </p:nvPr>
        </p:nvSpPr>
        <p:spPr/>
        <p:txBody>
          <a:bodyPr/>
          <a:lstStyle/>
          <a:p>
            <a:endParaRPr lang="de-DE"/>
          </a:p>
        </p:txBody>
      </p:sp>
      <p:sp>
        <p:nvSpPr>
          <p:cNvPr id="5" name="Footer Placeholder 4"/>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6" name="Slide Number Placeholder 5"/>
          <p:cNvSpPr>
            <a:spLocks noGrp="1"/>
          </p:cNvSpPr>
          <p:nvPr>
            <p:ph type="sldNum" sz="quarter" idx="12"/>
          </p:nvPr>
        </p:nvSpPr>
        <p:spPr/>
        <p:txBody>
          <a:bodyPr/>
          <a:lstStyle/>
          <a:p>
            <a:fld id="{5B686EC6-A136-4DC2-A983-604A17ADAA0C}" type="slidenum">
              <a:rPr lang="de-DE" smtClean="0"/>
              <a:pPr/>
              <a:t>‹Nr.›</a:t>
            </a:fld>
            <a:endParaRPr lang="de-DE"/>
          </a:p>
        </p:txBody>
      </p:sp>
      <p:cxnSp>
        <p:nvCxnSpPr>
          <p:cNvPr id="7" name="Straight Connector 6"/>
          <p:cNvCxnSpPr/>
          <p:nvPr/>
        </p:nvCxnSpPr>
        <p:spPr>
          <a:xfrm>
            <a:off x="975360" y="4599432"/>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Content Placeholder 2"/>
          <p:cNvSpPr>
            <a:spLocks noGrp="1"/>
          </p:cNvSpPr>
          <p:nvPr>
            <p:ph sz="half" idx="1"/>
          </p:nvPr>
        </p:nvSpPr>
        <p:spPr>
          <a:xfrm>
            <a:off x="609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Content Placeholder 3"/>
          <p:cNvSpPr>
            <a:spLocks noGrp="1"/>
          </p:cNvSpPr>
          <p:nvPr>
            <p:ph sz="half" idx="2"/>
          </p:nvPr>
        </p:nvSpPr>
        <p:spPr>
          <a:xfrm>
            <a:off x="6197600" y="1673352"/>
            <a:ext cx="53848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7" name="Slide Number Placeholder 6"/>
          <p:cNvSpPr>
            <a:spLocks noGrp="1"/>
          </p:cNvSpPr>
          <p:nvPr>
            <p:ph type="sldNum" sz="quarter" idx="12"/>
          </p:nvPr>
        </p:nvSpPr>
        <p:spPr/>
        <p:txBody>
          <a:bodyPr/>
          <a:lstStyle/>
          <a:p>
            <a:fld id="{5B686EC6-A136-4DC2-A983-604A17ADAA0C}" type="slidenum">
              <a:rPr lang="de-DE" smtClean="0"/>
              <a:pPr/>
              <a:t>‹Nr.›</a:t>
            </a:fld>
            <a:endParaRPr lang="de-DE"/>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de-DE" smtClean="0"/>
              <a:t>Titelmasterformat durch Klicken bearbeiten</a:t>
            </a:r>
            <a:endParaRPr lang="en-US" dirty="0"/>
          </a:p>
        </p:txBody>
      </p:sp>
      <p:sp>
        <p:nvSpPr>
          <p:cNvPr id="3" name="Text Placeholder 2"/>
          <p:cNvSpPr>
            <a:spLocks noGrp="1"/>
          </p:cNvSpPr>
          <p:nvPr>
            <p:ph type="body" idx="1"/>
          </p:nvPr>
        </p:nvSpPr>
        <p:spPr>
          <a:xfrm>
            <a:off x="60960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Content Placeholder 3"/>
          <p:cNvSpPr>
            <a:spLocks noGrp="1"/>
          </p:cNvSpPr>
          <p:nvPr>
            <p:ph sz="half" idx="2"/>
          </p:nvPr>
        </p:nvSpPr>
        <p:spPr>
          <a:xfrm>
            <a:off x="60960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5" name="Text Placeholder 4"/>
          <p:cNvSpPr>
            <a:spLocks noGrp="1"/>
          </p:cNvSpPr>
          <p:nvPr>
            <p:ph type="body" sz="quarter" idx="3"/>
          </p:nvPr>
        </p:nvSpPr>
        <p:spPr>
          <a:xfrm>
            <a:off x="6339840" y="1676400"/>
            <a:ext cx="524256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Content Placeholder 5"/>
          <p:cNvSpPr>
            <a:spLocks noGrp="1"/>
          </p:cNvSpPr>
          <p:nvPr>
            <p:ph sz="quarter" idx="4"/>
          </p:nvPr>
        </p:nvSpPr>
        <p:spPr>
          <a:xfrm>
            <a:off x="6339840" y="2438400"/>
            <a:ext cx="524256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Date Placeholder 6"/>
          <p:cNvSpPr>
            <a:spLocks noGrp="1"/>
          </p:cNvSpPr>
          <p:nvPr>
            <p:ph type="dt" sz="half" idx="10"/>
          </p:nvPr>
        </p:nvSpPr>
        <p:spPr/>
        <p:txBody>
          <a:bodyPr/>
          <a:lstStyle/>
          <a:p>
            <a:endParaRPr lang="de-DE"/>
          </a:p>
        </p:txBody>
      </p:sp>
      <p:sp>
        <p:nvSpPr>
          <p:cNvPr id="8" name="Footer Placeholder 7"/>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9" name="Slide Number Placeholder 8"/>
          <p:cNvSpPr>
            <a:spLocks noGrp="1"/>
          </p:cNvSpPr>
          <p:nvPr>
            <p:ph type="sldNum" sz="quarter" idx="12"/>
          </p:nvPr>
        </p:nvSpPr>
        <p:spPr/>
        <p:txBody>
          <a:bodyPr/>
          <a:lstStyle/>
          <a:p>
            <a:fld id="{5B686EC6-A136-4DC2-A983-604A17ADAA0C}" type="slidenum">
              <a:rPr lang="de-DE" smtClean="0"/>
              <a:pPr/>
              <a:t>‹Nr.›</a:t>
            </a:fld>
            <a:endParaRPr lang="de-DE"/>
          </a:p>
        </p:txBody>
      </p:sp>
      <p:cxnSp>
        <p:nvCxnSpPr>
          <p:cNvPr id="11" name="Straight Connector 10"/>
          <p:cNvCxnSpPr/>
          <p:nvPr/>
        </p:nvCxnSpPr>
        <p:spPr>
          <a:xfrm rot="5400000">
            <a:off x="3741949" y="4045691"/>
            <a:ext cx="4709160" cy="1059"/>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e-DE" smtClean="0"/>
              <a:t>Titelmasterformat durch Klicken bearbeiten</a:t>
            </a:r>
            <a:endParaRPr lang="en-US"/>
          </a:p>
        </p:txBody>
      </p:sp>
      <p:sp>
        <p:nvSpPr>
          <p:cNvPr id="3" name="Date Placeholder 2"/>
          <p:cNvSpPr>
            <a:spLocks noGrp="1"/>
          </p:cNvSpPr>
          <p:nvPr>
            <p:ph type="dt" sz="half" idx="10"/>
          </p:nvPr>
        </p:nvSpPr>
        <p:spPr/>
        <p:txBody>
          <a:bodyPr/>
          <a:lstStyle/>
          <a:p>
            <a:endParaRPr lang="de-DE"/>
          </a:p>
        </p:txBody>
      </p:sp>
      <p:sp>
        <p:nvSpPr>
          <p:cNvPr id="4" name="Footer Placeholder 3"/>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5" name="Slide Number Placeholder 4"/>
          <p:cNvSpPr>
            <a:spLocks noGrp="1"/>
          </p:cNvSpPr>
          <p:nvPr>
            <p:ph type="sldNum" sz="quarter" idx="12"/>
          </p:nvPr>
        </p:nvSpPr>
        <p:spPr/>
        <p:txBody>
          <a:bodyPr/>
          <a:lstStyle/>
          <a:p>
            <a:fld id="{5B686EC6-A136-4DC2-A983-604A17ADAA0C}" type="slidenum">
              <a:rPr lang="de-DE" smtClean="0"/>
              <a:pPr/>
              <a:t>‹Nr.›</a:t>
            </a:fld>
            <a:endParaRPr lang="de-DE"/>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de-DE"/>
          </a:p>
        </p:txBody>
      </p:sp>
      <p:sp>
        <p:nvSpPr>
          <p:cNvPr id="3" name="Footer Placeholder 2"/>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4" name="Slide Number Placeholder 3"/>
          <p:cNvSpPr>
            <a:spLocks noGrp="1"/>
          </p:cNvSpPr>
          <p:nvPr>
            <p:ph type="sldNum" sz="quarter" idx="12"/>
          </p:nvPr>
        </p:nvSpPr>
        <p:spPr/>
        <p:txBody>
          <a:bodyPr/>
          <a:lstStyle/>
          <a:p>
            <a:fld id="{5B686EC6-A136-4DC2-A983-604A17ADAA0C}" type="slidenum">
              <a:rPr lang="de-DE" smtClean="0"/>
              <a:pPr/>
              <a:t>‹Nr.›</a:t>
            </a:fld>
            <a:endParaRPr lang="de-DE"/>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792080"/>
            <a:ext cx="2852928" cy="1261872"/>
          </a:xfrm>
        </p:spPr>
        <p:txBody>
          <a:bodyPr anchor="b">
            <a:noAutofit/>
          </a:bodyPr>
          <a:lstStyle>
            <a:lvl1pPr algn="l">
              <a:defRPr sz="2400" b="0"/>
            </a:lvl1pPr>
          </a:lstStyle>
          <a:p>
            <a:r>
              <a:rPr lang="de-DE" smtClean="0"/>
              <a:t>Titelmasterformat durch Klicken bearbeiten</a:t>
            </a:r>
            <a:endParaRPr lang="en-US" dirty="0"/>
          </a:p>
        </p:txBody>
      </p:sp>
      <p:sp>
        <p:nvSpPr>
          <p:cNvPr id="3" name="Content Placeholder 2"/>
          <p:cNvSpPr>
            <a:spLocks noGrp="1"/>
          </p:cNvSpPr>
          <p:nvPr>
            <p:ph idx="1"/>
          </p:nvPr>
        </p:nvSpPr>
        <p:spPr>
          <a:xfrm>
            <a:off x="3962400" y="792080"/>
            <a:ext cx="7620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4" name="Text Placeholder 3"/>
          <p:cNvSpPr>
            <a:spLocks noGrp="1"/>
          </p:cNvSpPr>
          <p:nvPr>
            <p:ph type="body" sz="half" idx="2"/>
          </p:nvPr>
        </p:nvSpPr>
        <p:spPr>
          <a:xfrm>
            <a:off x="609601" y="2130553"/>
            <a:ext cx="2852928"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7" name="Slide Number Placeholder 6"/>
          <p:cNvSpPr>
            <a:spLocks noGrp="1"/>
          </p:cNvSpPr>
          <p:nvPr>
            <p:ph type="sldNum" sz="quarter" idx="12"/>
          </p:nvPr>
        </p:nvSpPr>
        <p:spPr/>
        <p:txBody>
          <a:bodyPr/>
          <a:lstStyle/>
          <a:p>
            <a:fld id="{5B686EC6-A136-4DC2-A983-604A17ADAA0C}" type="slidenum">
              <a:rPr lang="de-DE" smtClean="0"/>
              <a:pPr/>
              <a:t>‹Nr.›</a:t>
            </a:fld>
            <a:endParaRPr lang="de-DE"/>
          </a:p>
        </p:txBody>
      </p:sp>
      <p:cxnSp>
        <p:nvCxnSpPr>
          <p:cNvPr id="9" name="Straight Connector 8"/>
          <p:cNvCxnSpPr/>
          <p:nvPr/>
        </p:nvCxnSpPr>
        <p:spPr>
          <a:xfrm rot="5400000">
            <a:off x="912152" y="3579942"/>
            <a:ext cx="5577840" cy="211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le 1"/>
          <p:cNvSpPr>
            <a:spLocks noGrp="1"/>
          </p:cNvSpPr>
          <p:nvPr>
            <p:ph type="title"/>
          </p:nvPr>
        </p:nvSpPr>
        <p:spPr>
          <a:xfrm>
            <a:off x="609600" y="792480"/>
            <a:ext cx="2856907" cy="1264920"/>
          </a:xfrm>
        </p:spPr>
        <p:txBody>
          <a:bodyPr anchor="b">
            <a:normAutofit/>
          </a:bodyPr>
          <a:lstStyle>
            <a:lvl1pPr algn="l">
              <a:defRPr sz="2400" b="0"/>
            </a:lvl1pPr>
          </a:lstStyle>
          <a:p>
            <a:r>
              <a:rPr lang="de-DE" smtClean="0"/>
              <a:t>Titelmasterformat durch Klicken bearbeiten</a:t>
            </a:r>
            <a:endParaRPr lang="en-US" dirty="0"/>
          </a:p>
        </p:txBody>
      </p:sp>
      <p:sp>
        <p:nvSpPr>
          <p:cNvPr id="3" name="Picture Placeholder 2"/>
          <p:cNvSpPr>
            <a:spLocks noGrp="1"/>
          </p:cNvSpPr>
          <p:nvPr>
            <p:ph type="pic" idx="1"/>
          </p:nvPr>
        </p:nvSpPr>
        <p:spPr>
          <a:xfrm>
            <a:off x="3811480" y="838201"/>
            <a:ext cx="787252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e-DE" smtClean="0"/>
              <a:t>Bild durch Klicken auf Symbol hinzufügen</a:t>
            </a:r>
            <a:endParaRPr lang="en-US" dirty="0"/>
          </a:p>
        </p:txBody>
      </p:sp>
      <p:sp>
        <p:nvSpPr>
          <p:cNvPr id="4" name="Text Placeholder 3"/>
          <p:cNvSpPr>
            <a:spLocks noGrp="1"/>
          </p:cNvSpPr>
          <p:nvPr>
            <p:ph type="body" sz="half" idx="2"/>
          </p:nvPr>
        </p:nvSpPr>
        <p:spPr>
          <a:xfrm>
            <a:off x="609600" y="2133600"/>
            <a:ext cx="2852928"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e Placeholder 4"/>
          <p:cNvSpPr>
            <a:spLocks noGrp="1"/>
          </p:cNvSpPr>
          <p:nvPr>
            <p:ph type="dt" sz="half" idx="10"/>
          </p:nvPr>
        </p:nvSpPr>
        <p:spPr/>
        <p:txBody>
          <a:bodyPr/>
          <a:lstStyle/>
          <a:p>
            <a:endParaRPr lang="de-DE"/>
          </a:p>
        </p:txBody>
      </p:sp>
      <p:sp>
        <p:nvSpPr>
          <p:cNvPr id="6" name="Footer Placeholder 5"/>
          <p:cNvSpPr>
            <a:spLocks noGrp="1"/>
          </p:cNvSpPr>
          <p:nvPr>
            <p:ph type="ftr" sz="quarter" idx="11"/>
          </p:nvPr>
        </p:nvSpPr>
        <p:spPr/>
        <p:txBody>
          <a:bodyPr/>
          <a:lstStyle/>
          <a:p>
            <a:r>
              <a:rPr lang="de-DE" smtClean="0"/>
              <a:t>30-jähriges Jubiläum der DMJV e.V. - Würzburg, den 9. und 10. November 2018</a:t>
            </a:r>
            <a:endParaRPr lang="de-DE"/>
          </a:p>
        </p:txBody>
      </p:sp>
      <p:sp>
        <p:nvSpPr>
          <p:cNvPr id="7" name="Slide Number Placeholder 6"/>
          <p:cNvSpPr>
            <a:spLocks noGrp="1"/>
          </p:cNvSpPr>
          <p:nvPr>
            <p:ph type="sldNum" sz="quarter" idx="12"/>
          </p:nvPr>
        </p:nvSpPr>
        <p:spPr/>
        <p:txBody>
          <a:bodyPr/>
          <a:lstStyle/>
          <a:p>
            <a:fld id="{5B686EC6-A136-4DC2-A983-604A17ADAA0C}" type="slidenum">
              <a:rPr lang="de-DE" smtClean="0"/>
              <a:pPr/>
              <a:t>‹Nr.›</a:t>
            </a:fld>
            <a:endParaRPr lang="de-DE"/>
          </a:p>
        </p:txBody>
      </p:sp>
    </p:spTree>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de-DE" smtClean="0"/>
              <a:t>Titelmasterformat durch Klicken bearbeiten</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endParaRPr lang="de-DE" dirty="0"/>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r>
              <a:rPr lang="de-DE" smtClean="0"/>
              <a:t>30-jähriges Jubiläum der DMJV e.V. - Würzburg, den 9. und 10. November 2018</a:t>
            </a:r>
            <a:endParaRPr lang="de-DE"/>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5B686EC6-A136-4DC2-A983-604A17ADAA0C}" type="slidenum">
              <a:rPr lang="de-DE" smtClean="0"/>
              <a:pPr/>
              <a:t>‹Nr.›</a:t>
            </a:fld>
            <a:endParaRPr lang="de-DE"/>
          </a:p>
        </p:txBody>
      </p:sp>
    </p:spTree>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066799" y="927630"/>
            <a:ext cx="10066867" cy="2387600"/>
          </a:xfrm>
        </p:spPr>
        <p:txBody>
          <a:bodyPr>
            <a:normAutofit fontScale="90000"/>
          </a:bodyPr>
          <a:lstStyle/>
          <a:p>
            <a:pPr algn="ctr"/>
            <a:r>
              <a:rPr lang="de-DE" dirty="0">
                <a:solidFill>
                  <a:srgbClr val="C00000"/>
                </a:solidFill>
                <a:latin typeface="Times New Roman" panose="02020603050405020304" pitchFamily="18" charset="0"/>
                <a:cs typeface="Times New Roman" panose="02020603050405020304" pitchFamily="18" charset="0"/>
              </a:rPr>
              <a:t/>
            </a:r>
            <a:br>
              <a:rPr lang="de-DE" dirty="0">
                <a:solidFill>
                  <a:srgbClr val="C00000"/>
                </a:solidFill>
                <a:latin typeface="Times New Roman" panose="02020603050405020304" pitchFamily="18" charset="0"/>
                <a:cs typeface="Times New Roman" panose="02020603050405020304" pitchFamily="18" charset="0"/>
              </a:rPr>
            </a:br>
            <a:r>
              <a:rPr lang="de-DE" dirty="0">
                <a:solidFill>
                  <a:srgbClr val="C00000"/>
                </a:solidFill>
                <a:latin typeface="Times New Roman" panose="02020603050405020304" pitchFamily="18" charset="0"/>
                <a:cs typeface="Times New Roman" panose="02020603050405020304" pitchFamily="18" charset="0"/>
              </a:rPr>
              <a:t> </a:t>
            </a:r>
            <a:r>
              <a:rPr lang="de-DE" b="1" dirty="0">
                <a:solidFill>
                  <a:srgbClr val="C00000"/>
                </a:solidFill>
                <a:latin typeface="Times New Roman" panose="02020603050405020304" pitchFamily="18" charset="0"/>
                <a:cs typeface="Times New Roman" panose="02020603050405020304" pitchFamily="18" charset="0"/>
              </a:rPr>
              <a:t>30-jähriges Jubiläum </a:t>
            </a:r>
            <a:r>
              <a:rPr lang="de-DE" b="1" dirty="0" smtClean="0">
                <a:solidFill>
                  <a:srgbClr val="C00000"/>
                </a:solidFill>
                <a:latin typeface="Times New Roman" panose="02020603050405020304" pitchFamily="18" charset="0"/>
                <a:cs typeface="Times New Roman" panose="02020603050405020304" pitchFamily="18" charset="0"/>
              </a:rPr>
              <a:t/>
            </a:r>
            <a:br>
              <a:rPr lang="de-DE" b="1" dirty="0" smtClean="0">
                <a:solidFill>
                  <a:srgbClr val="C00000"/>
                </a:solidFill>
                <a:latin typeface="Times New Roman" panose="02020603050405020304" pitchFamily="18" charset="0"/>
                <a:cs typeface="Times New Roman" panose="02020603050405020304" pitchFamily="18" charset="0"/>
              </a:rPr>
            </a:br>
            <a:r>
              <a:rPr lang="de-DE" b="1" dirty="0" smtClean="0">
                <a:solidFill>
                  <a:srgbClr val="C00000"/>
                </a:solidFill>
                <a:latin typeface="Times New Roman" panose="02020603050405020304" pitchFamily="18" charset="0"/>
                <a:cs typeface="Times New Roman" panose="02020603050405020304" pitchFamily="18" charset="0"/>
              </a:rPr>
              <a:t>der </a:t>
            </a:r>
            <a:r>
              <a:rPr lang="de-DE" b="1" dirty="0">
                <a:solidFill>
                  <a:srgbClr val="C00000"/>
                </a:solidFill>
                <a:latin typeface="Times New Roman" panose="02020603050405020304" pitchFamily="18" charset="0"/>
                <a:cs typeface="Times New Roman" panose="02020603050405020304" pitchFamily="18" charset="0"/>
              </a:rPr>
              <a:t>DMJV e.V. </a:t>
            </a:r>
            <a:r>
              <a:rPr lang="de-DE" b="1" dirty="0" smtClean="0">
                <a:solidFill>
                  <a:srgbClr val="C00000"/>
                </a:solidFill>
                <a:latin typeface="Times New Roman" panose="02020603050405020304" pitchFamily="18" charset="0"/>
                <a:cs typeface="Times New Roman" panose="02020603050405020304" pitchFamily="18" charset="0"/>
              </a:rPr>
              <a:t/>
            </a:r>
            <a:br>
              <a:rPr lang="de-DE" b="1" dirty="0" smtClean="0">
                <a:solidFill>
                  <a:srgbClr val="C00000"/>
                </a:solidFill>
                <a:latin typeface="Times New Roman" panose="02020603050405020304" pitchFamily="18" charset="0"/>
                <a:cs typeface="Times New Roman" panose="02020603050405020304" pitchFamily="18" charset="0"/>
              </a:rPr>
            </a:br>
            <a:r>
              <a:rPr lang="de-DE" b="1" dirty="0" smtClean="0">
                <a:solidFill>
                  <a:srgbClr val="C00000"/>
                </a:solidFill>
                <a:latin typeface="Times New Roman" panose="02020603050405020304" pitchFamily="18" charset="0"/>
                <a:cs typeface="Times New Roman" panose="02020603050405020304" pitchFamily="18" charset="0"/>
              </a:rPr>
              <a:t>1988 – 2018</a:t>
            </a:r>
            <a:endParaRPr lang="de-DE" dirty="0">
              <a:solidFill>
                <a:srgbClr val="C00000"/>
              </a:solidFill>
              <a:latin typeface="Times New Roman" panose="02020603050405020304" pitchFamily="18" charset="0"/>
              <a:cs typeface="Times New Roman" panose="02020603050405020304" pitchFamily="18" charset="0"/>
            </a:endParaRPr>
          </a:p>
        </p:txBody>
      </p:sp>
      <p:sp>
        <p:nvSpPr>
          <p:cNvPr id="6" name="Titel 1"/>
          <p:cNvSpPr txBox="1">
            <a:spLocks/>
          </p:cNvSpPr>
          <p:nvPr/>
        </p:nvSpPr>
        <p:spPr>
          <a:xfrm>
            <a:off x="940526" y="3873547"/>
            <a:ext cx="10515600" cy="2387600"/>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de-DE" sz="4000" dirty="0" smtClean="0">
                <a:latin typeface="Times New Roman" panose="02020603050405020304" pitchFamily="18" charset="0"/>
                <a:cs typeface="Times New Roman" panose="02020603050405020304" pitchFamily="18" charset="0"/>
              </a:rPr>
              <a:t/>
            </a:r>
            <a:br>
              <a:rPr lang="de-DE" sz="4000" dirty="0" smtClean="0">
                <a:latin typeface="Times New Roman" panose="02020603050405020304" pitchFamily="18" charset="0"/>
                <a:cs typeface="Times New Roman" panose="02020603050405020304" pitchFamily="18" charset="0"/>
              </a:rPr>
            </a:br>
            <a:r>
              <a:rPr lang="de-DE" sz="4000" dirty="0" smtClean="0">
                <a:latin typeface="Times New Roman" panose="02020603050405020304" pitchFamily="18" charset="0"/>
                <a:cs typeface="Times New Roman" panose="02020603050405020304" pitchFamily="18" charset="0"/>
              </a:rPr>
              <a:t> </a:t>
            </a:r>
            <a:r>
              <a:rPr lang="de-DE" sz="3800" b="1" dirty="0" smtClean="0">
                <a:latin typeface="Times New Roman" panose="02020603050405020304" pitchFamily="18" charset="0"/>
                <a:cs typeface="Times New Roman" panose="02020603050405020304" pitchFamily="18" charset="0"/>
              </a:rPr>
              <a:t>Prof. Dr. Karl August Prinz von Sachsen Gessaphe</a:t>
            </a:r>
            <a:endParaRPr lang="de-DE" sz="3800" dirty="0">
              <a:latin typeface="Times New Roman" panose="02020603050405020304" pitchFamily="18" charset="0"/>
              <a:cs typeface="Times New Roman" panose="02020603050405020304" pitchFamily="18" charset="0"/>
            </a:endParaRPr>
          </a:p>
        </p:txBody>
      </p:sp>
      <p:pic>
        <p:nvPicPr>
          <p:cNvPr id="1026" name="Picture 2" descr="dmjv_logo"/>
          <p:cNvPicPr>
            <a:picLocks noChangeAspect="1" noChangeArrowheads="1"/>
          </p:cNvPicPr>
          <p:nvPr/>
        </p:nvPicPr>
        <p:blipFill>
          <a:blip r:embed="rId2" cstate="print"/>
          <a:srcRect/>
          <a:stretch>
            <a:fillRect/>
          </a:stretch>
        </p:blipFill>
        <p:spPr bwMode="auto">
          <a:xfrm>
            <a:off x="4990011" y="3709852"/>
            <a:ext cx="2431046" cy="1463493"/>
          </a:xfrm>
          <a:prstGeom prst="rect">
            <a:avLst/>
          </a:prstGeom>
          <a:noFill/>
          <a:ln w="9525">
            <a:noFill/>
            <a:miter lim="800000"/>
            <a:headEnd/>
            <a:tailEnd/>
          </a:ln>
        </p:spPr>
      </p:pic>
    </p:spTree>
    <p:extLst>
      <p:ext uri="{BB962C8B-B14F-4D97-AF65-F5344CB8AC3E}">
        <p14:creationId xmlns:p14="http://schemas.microsoft.com/office/powerpoint/2010/main" xmlns="" val="16948420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585651"/>
            <a:ext cx="10972800" cy="990600"/>
          </a:xfrm>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Empfang in der Residenz des mexikanischen </a:t>
            </a:r>
            <a:r>
              <a:rPr lang="de-DE" sz="3600" b="1" dirty="0" smtClean="0">
                <a:solidFill>
                  <a:srgbClr val="C00000"/>
                </a:solidFill>
                <a:latin typeface="Times New Roman" panose="02020603050405020304" pitchFamily="18" charset="0"/>
                <a:cs typeface="Times New Roman" panose="02020603050405020304" pitchFamily="18" charset="0"/>
              </a:rPr>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Botschafters Hegewisch</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Köln, </a:t>
            </a:r>
            <a:r>
              <a:rPr lang="de-DE" sz="3600" b="1" dirty="0">
                <a:solidFill>
                  <a:srgbClr val="C00000"/>
                </a:solidFill>
                <a:latin typeface="Times New Roman" panose="02020603050405020304" pitchFamily="18" charset="0"/>
                <a:cs typeface="Times New Roman" panose="02020603050405020304" pitchFamily="18" charset="0"/>
              </a:rPr>
              <a:t>1989</a:t>
            </a:r>
          </a:p>
        </p:txBody>
      </p:sp>
      <p:pic>
        <p:nvPicPr>
          <p:cNvPr id="8" name="Grafik 7"/>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4102" y="1940594"/>
            <a:ext cx="7849919" cy="4667691"/>
          </a:xfrm>
          <a:prstGeom prst="rect">
            <a:avLst/>
          </a:prstGeom>
          <a:noFill/>
          <a:ln>
            <a:noFill/>
          </a:ln>
        </p:spPr>
      </p:pic>
    </p:spTree>
    <p:extLst>
      <p:ext uri="{BB962C8B-B14F-4D97-AF65-F5344CB8AC3E}">
        <p14:creationId xmlns:p14="http://schemas.microsoft.com/office/powerpoint/2010/main" xmlns="" val="39112327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2.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München, Juni 1990 </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5" name="Grafik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433083" y="1669311"/>
            <a:ext cx="7325833" cy="4890977"/>
          </a:xfrm>
          <a:prstGeom prst="rect">
            <a:avLst/>
          </a:prstGeom>
          <a:noFill/>
          <a:ln>
            <a:noFill/>
          </a:ln>
        </p:spPr>
      </p:pic>
    </p:spTree>
    <p:extLst>
      <p:ext uri="{BB962C8B-B14F-4D97-AF65-F5344CB8AC3E}">
        <p14:creationId xmlns:p14="http://schemas.microsoft.com/office/powerpoint/2010/main" xmlns="" val="315981781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Vortrag Prof. Dr. Héctor </a:t>
            </a:r>
            <a:r>
              <a:rPr lang="de-DE" sz="3600" b="1" dirty="0" smtClean="0">
                <a:solidFill>
                  <a:srgbClr val="C00000"/>
                </a:solidFill>
                <a:latin typeface="Times New Roman" panose="02020603050405020304" pitchFamily="18" charset="0"/>
                <a:cs typeface="Times New Roman" panose="02020603050405020304" pitchFamily="18" charset="0"/>
              </a:rPr>
              <a:t>Fix-</a:t>
            </a:r>
            <a:r>
              <a:rPr lang="de-DE" sz="3600" b="1" dirty="0" err="1" smtClean="0">
                <a:solidFill>
                  <a:srgbClr val="C00000"/>
                </a:solidFill>
                <a:latin typeface="Times New Roman" panose="02020603050405020304" pitchFamily="18" charset="0"/>
                <a:cs typeface="Times New Roman" panose="02020603050405020304" pitchFamily="18" charset="0"/>
              </a:rPr>
              <a:t>Zamudio</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München, September </a:t>
            </a:r>
            <a:r>
              <a:rPr lang="de-DE" sz="3600" b="1" dirty="0">
                <a:solidFill>
                  <a:srgbClr val="C00000"/>
                </a:solidFill>
                <a:latin typeface="Times New Roman" panose="02020603050405020304" pitchFamily="18" charset="0"/>
                <a:cs typeface="Times New Roman" panose="02020603050405020304" pitchFamily="18" charset="0"/>
              </a:rPr>
              <a:t>1990</a:t>
            </a:r>
          </a:p>
        </p:txBody>
      </p:sp>
      <p:pic>
        <p:nvPicPr>
          <p:cNvPr id="7" name="Grafik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74788" y="1711841"/>
            <a:ext cx="7042423" cy="4901610"/>
          </a:xfrm>
          <a:prstGeom prst="rect">
            <a:avLst/>
          </a:prstGeom>
          <a:noFill/>
          <a:ln>
            <a:noFill/>
          </a:ln>
        </p:spPr>
      </p:pic>
    </p:spTree>
    <p:extLst>
      <p:ext uri="{BB962C8B-B14F-4D97-AF65-F5344CB8AC3E}">
        <p14:creationId xmlns:p14="http://schemas.microsoft.com/office/powerpoint/2010/main" xmlns="" val="95077364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3</a:t>
            </a:r>
            <a:r>
              <a:rPr lang="de-DE" sz="3600" b="1" dirty="0" smtClean="0">
                <a:solidFill>
                  <a:srgbClr val="C00000"/>
                </a:solidFill>
                <a:latin typeface="Times New Roman" panose="02020603050405020304" pitchFamily="18" charset="0"/>
                <a:cs typeface="Times New Roman" panose="02020603050405020304" pitchFamily="18" charset="0"/>
              </a:rPr>
              <a:t>.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err="1" smtClean="0">
                <a:solidFill>
                  <a:srgbClr val="C00000"/>
                </a:solidFill>
                <a:latin typeface="Times New Roman" panose="02020603050405020304" pitchFamily="18" charset="0"/>
                <a:cs typeface="Times New Roman" panose="02020603050405020304" pitchFamily="18" charset="0"/>
              </a:rPr>
              <a:t>México-Tlatelolco</a:t>
            </a:r>
            <a:r>
              <a:rPr lang="de-DE" sz="3600" b="1" dirty="0" smtClean="0">
                <a:solidFill>
                  <a:srgbClr val="C00000"/>
                </a:solidFill>
                <a:latin typeface="Times New Roman" panose="02020603050405020304" pitchFamily="18" charset="0"/>
                <a:cs typeface="Times New Roman" panose="02020603050405020304" pitchFamily="18" charset="0"/>
              </a:rPr>
              <a:t>, Oktober 1991</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7" name="Grafik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85669" y="1637414"/>
            <a:ext cx="7820661" cy="5071730"/>
          </a:xfrm>
          <a:prstGeom prst="rect">
            <a:avLst/>
          </a:prstGeom>
          <a:noFill/>
          <a:ln>
            <a:noFill/>
          </a:ln>
        </p:spPr>
      </p:pic>
    </p:spTree>
    <p:extLst>
      <p:ext uri="{BB962C8B-B14F-4D97-AF65-F5344CB8AC3E}">
        <p14:creationId xmlns:p14="http://schemas.microsoft.com/office/powerpoint/2010/main" xmlns="" val="39347929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898843" y="530194"/>
            <a:ext cx="4352022" cy="6131103"/>
          </a:xfrm>
          <a:prstGeom prst="rect">
            <a:avLst/>
          </a:prstGeom>
        </p:spPr>
      </p:pic>
    </p:spTree>
    <p:extLst>
      <p:ext uri="{BB962C8B-B14F-4D97-AF65-F5344CB8AC3E}">
        <p14:creationId xmlns:p14="http://schemas.microsoft.com/office/powerpoint/2010/main" xmlns="" val="22740202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694267"/>
            <a:ext cx="10972800" cy="990600"/>
          </a:xfrm>
        </p:spPr>
        <p:txBody>
          <a:bodyPr>
            <a:noAutofit/>
          </a:bodyPr>
          <a:lstStyle/>
          <a:p>
            <a:pPr algn="ctr"/>
            <a:r>
              <a:rPr lang="de-DE" sz="3200" b="1" dirty="0">
                <a:solidFill>
                  <a:srgbClr val="C00000"/>
                </a:solidFill>
                <a:latin typeface="Times New Roman" panose="02020603050405020304" pitchFamily="18" charset="0"/>
                <a:cs typeface="Times New Roman" panose="02020603050405020304" pitchFamily="18" charset="0"/>
              </a:rPr>
              <a:t>4. </a:t>
            </a:r>
            <a:r>
              <a:rPr lang="de-DE" sz="3200" b="1" dirty="0" smtClean="0">
                <a:solidFill>
                  <a:srgbClr val="C00000"/>
                </a:solidFill>
                <a:latin typeface="Times New Roman" panose="02020603050405020304" pitchFamily="18" charset="0"/>
                <a:cs typeface="Times New Roman" panose="02020603050405020304" pitchFamily="18" charset="0"/>
              </a:rPr>
              <a:t>Jahrestagung</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smtClean="0">
                <a:solidFill>
                  <a:srgbClr val="C00000"/>
                </a:solidFill>
                <a:latin typeface="Times New Roman" panose="02020603050405020304" pitchFamily="18" charset="0"/>
                <a:cs typeface="Times New Roman" panose="02020603050405020304" pitchFamily="18" charset="0"/>
              </a:rPr>
              <a:t>Karlsruhe-Durlach</a:t>
            </a:r>
            <a:r>
              <a:rPr lang="de-DE" sz="3200" b="1" dirty="0">
                <a:solidFill>
                  <a:srgbClr val="C00000"/>
                </a:solidFill>
                <a:latin typeface="Times New Roman" panose="02020603050405020304" pitchFamily="18" charset="0"/>
                <a:cs typeface="Times New Roman" panose="02020603050405020304" pitchFamily="18" charset="0"/>
              </a:rPr>
              <a:t>, September </a:t>
            </a:r>
            <a:r>
              <a:rPr lang="de-DE" sz="3200" b="1" dirty="0" smtClean="0">
                <a:solidFill>
                  <a:srgbClr val="C00000"/>
                </a:solidFill>
                <a:latin typeface="Times New Roman" panose="02020603050405020304" pitchFamily="18" charset="0"/>
                <a:cs typeface="Times New Roman" panose="02020603050405020304" pitchFamily="18" charset="0"/>
              </a:rPr>
              <a:t>1992</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smtClean="0">
                <a:solidFill>
                  <a:srgbClr val="C00000"/>
                </a:solidFill>
                <a:latin typeface="Times New Roman" panose="02020603050405020304" pitchFamily="18" charset="0"/>
                <a:cs typeface="Times New Roman" panose="02020603050405020304" pitchFamily="18" charset="0"/>
              </a:rPr>
              <a:t>– </a:t>
            </a:r>
            <a:r>
              <a:rPr lang="de-DE" sz="3200" b="1" dirty="0">
                <a:solidFill>
                  <a:srgbClr val="C00000"/>
                </a:solidFill>
                <a:latin typeface="Times New Roman" panose="02020603050405020304" pitchFamily="18" charset="0"/>
                <a:cs typeface="Times New Roman" panose="02020603050405020304" pitchFamily="18" charset="0"/>
              </a:rPr>
              <a:t>Erster Tag –</a:t>
            </a:r>
          </a:p>
        </p:txBody>
      </p:sp>
      <p:pic>
        <p:nvPicPr>
          <p:cNvPr id="5" name="Grafik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3766" y="1956391"/>
            <a:ext cx="6504468" cy="4667693"/>
          </a:xfrm>
          <a:prstGeom prst="rect">
            <a:avLst/>
          </a:prstGeom>
          <a:noFill/>
          <a:ln>
            <a:noFill/>
          </a:ln>
        </p:spPr>
      </p:pic>
    </p:spTree>
    <p:extLst>
      <p:ext uri="{BB962C8B-B14F-4D97-AF65-F5344CB8AC3E}">
        <p14:creationId xmlns:p14="http://schemas.microsoft.com/office/powerpoint/2010/main" xmlns="" val="29466844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533400"/>
            <a:ext cx="10972800" cy="1473200"/>
          </a:xfrm>
        </p:spPr>
        <p:txBody>
          <a:bodyPr>
            <a:noAutofit/>
          </a:bodyPr>
          <a:lstStyle/>
          <a:p>
            <a:pPr algn="ctr"/>
            <a:r>
              <a:rPr lang="de-DE" sz="3200" b="1" dirty="0">
                <a:solidFill>
                  <a:srgbClr val="C00000"/>
                </a:solidFill>
                <a:latin typeface="Times New Roman" panose="02020603050405020304" pitchFamily="18" charset="0"/>
                <a:cs typeface="Times New Roman" panose="02020603050405020304" pitchFamily="18" charset="0"/>
              </a:rPr>
              <a:t>4. </a:t>
            </a:r>
            <a:r>
              <a:rPr lang="de-DE" sz="3200" b="1" dirty="0" smtClean="0">
                <a:solidFill>
                  <a:srgbClr val="C00000"/>
                </a:solidFill>
                <a:latin typeface="Times New Roman" panose="02020603050405020304" pitchFamily="18" charset="0"/>
                <a:cs typeface="Times New Roman" panose="02020603050405020304" pitchFamily="18" charset="0"/>
              </a:rPr>
              <a:t>Jahrestagung</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smtClean="0">
                <a:solidFill>
                  <a:srgbClr val="C00000"/>
                </a:solidFill>
                <a:latin typeface="Times New Roman" panose="02020603050405020304" pitchFamily="18" charset="0"/>
                <a:cs typeface="Times New Roman" panose="02020603050405020304" pitchFamily="18" charset="0"/>
              </a:rPr>
              <a:t>Karlsruhe-Durlach</a:t>
            </a:r>
            <a:r>
              <a:rPr lang="de-DE" sz="3200" b="1" dirty="0">
                <a:solidFill>
                  <a:srgbClr val="C00000"/>
                </a:solidFill>
                <a:latin typeface="Times New Roman" panose="02020603050405020304" pitchFamily="18" charset="0"/>
                <a:cs typeface="Times New Roman" panose="02020603050405020304" pitchFamily="18" charset="0"/>
              </a:rPr>
              <a:t>, September </a:t>
            </a:r>
            <a:r>
              <a:rPr lang="de-DE" sz="3200" b="1" dirty="0" smtClean="0">
                <a:solidFill>
                  <a:srgbClr val="C00000"/>
                </a:solidFill>
                <a:latin typeface="Times New Roman" panose="02020603050405020304" pitchFamily="18" charset="0"/>
                <a:cs typeface="Times New Roman" panose="02020603050405020304" pitchFamily="18" charset="0"/>
              </a:rPr>
              <a:t>1992</a:t>
            </a:r>
            <a:r>
              <a:rPr lang="de-DE" sz="3200" b="1" dirty="0">
                <a:solidFill>
                  <a:srgbClr val="C00000"/>
                </a:solidFill>
                <a:latin typeface="Times New Roman" panose="02020603050405020304" pitchFamily="18" charset="0"/>
                <a:cs typeface="Times New Roman" panose="02020603050405020304" pitchFamily="18" charset="0"/>
              </a:rPr>
              <a:t/>
            </a:r>
            <a:br>
              <a:rPr lang="de-DE" sz="3200" b="1" dirty="0">
                <a:solidFill>
                  <a:srgbClr val="C00000"/>
                </a:solidFill>
                <a:latin typeface="Times New Roman" panose="02020603050405020304" pitchFamily="18" charset="0"/>
                <a:cs typeface="Times New Roman" panose="02020603050405020304" pitchFamily="18" charset="0"/>
              </a:rPr>
            </a:br>
            <a:r>
              <a:rPr lang="de-DE" sz="3200" b="1" dirty="0" smtClean="0">
                <a:solidFill>
                  <a:srgbClr val="C00000"/>
                </a:solidFill>
                <a:latin typeface="Times New Roman" panose="02020603050405020304" pitchFamily="18" charset="0"/>
                <a:cs typeface="Times New Roman" panose="02020603050405020304" pitchFamily="18" charset="0"/>
              </a:rPr>
              <a:t>– Z</a:t>
            </a:r>
            <a:r>
              <a:rPr lang="de-DE" sz="3200" b="1" dirty="0">
                <a:solidFill>
                  <a:srgbClr val="C00000"/>
                </a:solidFill>
                <a:latin typeface="Times New Roman" panose="02020603050405020304" pitchFamily="18" charset="0"/>
                <a:cs typeface="Times New Roman" panose="02020603050405020304" pitchFamily="18" charset="0"/>
              </a:rPr>
              <a:t>weiter Tag –</a:t>
            </a:r>
          </a:p>
        </p:txBody>
      </p:sp>
      <p:pic>
        <p:nvPicPr>
          <p:cNvPr id="7" name="Grafik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40369" y="2006600"/>
            <a:ext cx="6511261" cy="4680057"/>
          </a:xfrm>
          <a:prstGeom prst="rect">
            <a:avLst/>
          </a:prstGeom>
          <a:noFill/>
          <a:ln>
            <a:noFill/>
          </a:ln>
        </p:spPr>
      </p:pic>
    </p:spTree>
    <p:extLst>
      <p:ext uri="{BB962C8B-B14F-4D97-AF65-F5344CB8AC3E}">
        <p14:creationId xmlns:p14="http://schemas.microsoft.com/office/powerpoint/2010/main" xmlns="" val="364917322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651933"/>
            <a:ext cx="10972800" cy="1083734"/>
          </a:xfrm>
        </p:spPr>
        <p:txBody>
          <a:bodyPr>
            <a:noAutofit/>
          </a:bodyPr>
          <a:lstStyle/>
          <a:p>
            <a:pPr algn="ctr"/>
            <a:r>
              <a:rPr lang="de-DE" sz="3200" b="1" dirty="0">
                <a:solidFill>
                  <a:srgbClr val="C00000"/>
                </a:solidFill>
                <a:latin typeface="Times New Roman" panose="02020603050405020304" pitchFamily="18" charset="0"/>
                <a:cs typeface="Times New Roman" panose="02020603050405020304" pitchFamily="18" charset="0"/>
              </a:rPr>
              <a:t>4. </a:t>
            </a:r>
            <a:r>
              <a:rPr lang="de-DE" sz="3200" b="1" dirty="0" smtClean="0">
                <a:solidFill>
                  <a:srgbClr val="C00000"/>
                </a:solidFill>
                <a:latin typeface="Times New Roman" panose="02020603050405020304" pitchFamily="18" charset="0"/>
                <a:cs typeface="Times New Roman" panose="02020603050405020304" pitchFamily="18" charset="0"/>
              </a:rPr>
              <a:t>Jahrestagung</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smtClean="0">
                <a:solidFill>
                  <a:srgbClr val="C00000"/>
                </a:solidFill>
                <a:latin typeface="Times New Roman" panose="02020603050405020304" pitchFamily="18" charset="0"/>
                <a:cs typeface="Times New Roman" panose="02020603050405020304" pitchFamily="18" charset="0"/>
              </a:rPr>
              <a:t>Karlsruhe-Durlach, September 1992</a:t>
            </a:r>
            <a:r>
              <a:rPr lang="de-DE" sz="3200" b="1" dirty="0">
                <a:solidFill>
                  <a:srgbClr val="C00000"/>
                </a:solidFill>
                <a:latin typeface="Times New Roman" panose="02020603050405020304" pitchFamily="18" charset="0"/>
                <a:cs typeface="Times New Roman" panose="02020603050405020304" pitchFamily="18" charset="0"/>
              </a:rPr>
              <a:t/>
            </a:r>
            <a:br>
              <a:rPr lang="de-DE" sz="3200" b="1" dirty="0">
                <a:solidFill>
                  <a:srgbClr val="C00000"/>
                </a:solidFill>
                <a:latin typeface="Times New Roman" panose="02020603050405020304" pitchFamily="18" charset="0"/>
                <a:cs typeface="Times New Roman" panose="02020603050405020304" pitchFamily="18" charset="0"/>
              </a:rPr>
            </a:br>
            <a:r>
              <a:rPr lang="de-DE" sz="3200" b="1" dirty="0">
                <a:solidFill>
                  <a:srgbClr val="C00000"/>
                </a:solidFill>
                <a:latin typeface="Times New Roman" panose="02020603050405020304" pitchFamily="18" charset="0"/>
                <a:cs typeface="Times New Roman" panose="02020603050405020304" pitchFamily="18" charset="0"/>
              </a:rPr>
              <a:t>– </a:t>
            </a:r>
            <a:r>
              <a:rPr lang="de-DE" sz="3200" b="1" dirty="0" smtClean="0">
                <a:solidFill>
                  <a:srgbClr val="C00000"/>
                </a:solidFill>
                <a:latin typeface="Times New Roman" panose="02020603050405020304" pitchFamily="18" charset="0"/>
                <a:cs typeface="Times New Roman" panose="02020603050405020304" pitchFamily="18" charset="0"/>
              </a:rPr>
              <a:t> E</a:t>
            </a:r>
            <a:r>
              <a:rPr lang="de-DE" sz="3200" b="1" dirty="0">
                <a:solidFill>
                  <a:srgbClr val="C00000"/>
                </a:solidFill>
                <a:latin typeface="Times New Roman" panose="02020603050405020304" pitchFamily="18" charset="0"/>
                <a:cs typeface="Times New Roman" panose="02020603050405020304" pitchFamily="18" charset="0"/>
              </a:rPr>
              <a:t>rster Tag –</a:t>
            </a:r>
          </a:p>
        </p:txBody>
      </p:sp>
      <p:pic>
        <p:nvPicPr>
          <p:cNvPr id="7" name="Grafik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63701" y="2105246"/>
            <a:ext cx="6464597" cy="4561367"/>
          </a:xfrm>
          <a:prstGeom prst="rect">
            <a:avLst/>
          </a:prstGeom>
          <a:noFill/>
          <a:ln>
            <a:noFill/>
          </a:ln>
        </p:spPr>
      </p:pic>
    </p:spTree>
    <p:extLst>
      <p:ext uri="{BB962C8B-B14F-4D97-AF65-F5344CB8AC3E}">
        <p14:creationId xmlns:p14="http://schemas.microsoft.com/office/powerpoint/2010/main" xmlns="" val="2464423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742660" y="494556"/>
            <a:ext cx="4125431" cy="6126589"/>
          </a:xfrm>
          <a:prstGeom prst="rect">
            <a:avLst/>
          </a:prstGeom>
        </p:spPr>
      </p:pic>
    </p:spTree>
    <p:extLst>
      <p:ext uri="{BB962C8B-B14F-4D97-AF65-F5344CB8AC3E}">
        <p14:creationId xmlns:p14="http://schemas.microsoft.com/office/powerpoint/2010/main" xmlns="" val="12967206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7</a:t>
            </a:r>
            <a:r>
              <a:rPr lang="de-DE" sz="3600" b="1" dirty="0" smtClean="0">
                <a:solidFill>
                  <a:srgbClr val="C00000"/>
                </a:solidFill>
                <a:latin typeface="Times New Roman" panose="02020603050405020304" pitchFamily="18" charset="0"/>
                <a:cs typeface="Times New Roman" panose="02020603050405020304" pitchFamily="18" charset="0"/>
              </a:rPr>
              <a:t>.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Rostock, Oktober 1995</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5" name="Grafik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358610" y="1524000"/>
            <a:ext cx="3474780" cy="5181649"/>
          </a:xfrm>
          <a:prstGeom prst="rect">
            <a:avLst/>
          </a:prstGeom>
          <a:noFill/>
          <a:ln>
            <a:noFill/>
          </a:ln>
        </p:spPr>
      </p:pic>
    </p:spTree>
    <p:extLst>
      <p:ext uri="{BB962C8B-B14F-4D97-AF65-F5344CB8AC3E}">
        <p14:creationId xmlns:p14="http://schemas.microsoft.com/office/powerpoint/2010/main" xmlns="" val="10374033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50511" y="393404"/>
            <a:ext cx="4579089" cy="6464595"/>
          </a:xfrm>
          <a:prstGeom prst="rect">
            <a:avLst/>
          </a:prstGeom>
        </p:spPr>
      </p:pic>
    </p:spTree>
    <p:extLst>
      <p:ext uri="{BB962C8B-B14F-4D97-AF65-F5344CB8AC3E}">
        <p14:creationId xmlns:p14="http://schemas.microsoft.com/office/powerpoint/2010/main" xmlns="" val="358235781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7</a:t>
            </a:r>
            <a:r>
              <a:rPr lang="de-DE" sz="3600" b="1" dirty="0" smtClean="0">
                <a:solidFill>
                  <a:srgbClr val="C00000"/>
                </a:solidFill>
                <a:latin typeface="Times New Roman" panose="02020603050405020304" pitchFamily="18" charset="0"/>
                <a:cs typeface="Times New Roman" panose="02020603050405020304" pitchFamily="18" charset="0"/>
              </a:rPr>
              <a:t>.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Rostock, Oktober 1995</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7" name="Grafik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579724" y="1672856"/>
            <a:ext cx="7032551" cy="4914690"/>
          </a:xfrm>
          <a:prstGeom prst="rect">
            <a:avLst/>
          </a:prstGeom>
          <a:noFill/>
          <a:ln>
            <a:noFill/>
          </a:ln>
        </p:spPr>
      </p:pic>
    </p:spTree>
    <p:extLst>
      <p:ext uri="{BB962C8B-B14F-4D97-AF65-F5344CB8AC3E}">
        <p14:creationId xmlns:p14="http://schemas.microsoft.com/office/powerpoint/2010/main" xmlns="" val="9786024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533399"/>
            <a:ext cx="10972800" cy="1008321"/>
          </a:xfrm>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Oberlandesgericht Rostock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 </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489346" y="1222745"/>
            <a:ext cx="7213307" cy="5409980"/>
          </a:xfrm>
          <a:prstGeom prst="rect">
            <a:avLst/>
          </a:prstGeom>
        </p:spPr>
      </p:pic>
    </p:spTree>
    <p:extLst>
      <p:ext uri="{BB962C8B-B14F-4D97-AF65-F5344CB8AC3E}">
        <p14:creationId xmlns:p14="http://schemas.microsoft.com/office/powerpoint/2010/main" xmlns="" val="194482669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7</a:t>
            </a:r>
            <a:r>
              <a:rPr lang="de-DE" sz="3600" b="1" dirty="0" smtClean="0">
                <a:solidFill>
                  <a:srgbClr val="C00000"/>
                </a:solidFill>
                <a:latin typeface="Times New Roman" panose="02020603050405020304" pitchFamily="18" charset="0"/>
                <a:cs typeface="Times New Roman" panose="02020603050405020304" pitchFamily="18" charset="0"/>
              </a:rPr>
              <a:t>.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Rostock, Oktober 1995</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5" name="Grafik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788380" y="1796902"/>
            <a:ext cx="6615240" cy="4627987"/>
          </a:xfrm>
          <a:prstGeom prst="rect">
            <a:avLst/>
          </a:prstGeom>
          <a:noFill/>
          <a:ln>
            <a:noFill/>
          </a:ln>
        </p:spPr>
      </p:pic>
    </p:spTree>
    <p:extLst>
      <p:ext uri="{BB962C8B-B14F-4D97-AF65-F5344CB8AC3E}">
        <p14:creationId xmlns:p14="http://schemas.microsoft.com/office/powerpoint/2010/main" xmlns="" val="399945853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11.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Hamburg, Oktober 2001</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63776" y="1680054"/>
            <a:ext cx="6464447" cy="4848335"/>
          </a:xfrm>
          <a:prstGeom prst="rect">
            <a:avLst/>
          </a:prstGeom>
        </p:spPr>
      </p:pic>
    </p:spTree>
    <p:extLst>
      <p:ext uri="{BB962C8B-B14F-4D97-AF65-F5344CB8AC3E}">
        <p14:creationId xmlns:p14="http://schemas.microsoft.com/office/powerpoint/2010/main" xmlns="" val="4990166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12. </a:t>
            </a:r>
            <a:r>
              <a:rPr lang="de-DE" sz="3600" b="1" dirty="0">
                <a:solidFill>
                  <a:srgbClr val="C00000"/>
                </a:solidFill>
                <a:latin typeface="Times New Roman" panose="02020603050405020304" pitchFamily="18" charset="0"/>
                <a:cs typeface="Times New Roman" panose="02020603050405020304" pitchFamily="18" charset="0"/>
              </a:rPr>
              <a:t>Jahrestagung an der </a:t>
            </a:r>
            <a:r>
              <a:rPr lang="de-DE" sz="3600" b="1" dirty="0" err="1">
                <a:solidFill>
                  <a:srgbClr val="C00000"/>
                </a:solidFill>
                <a:latin typeface="Times New Roman" panose="02020603050405020304" pitchFamily="18" charset="0"/>
                <a:cs typeface="Times New Roman" panose="02020603050405020304" pitchFamily="18" charset="0"/>
              </a:rPr>
              <a:t>Universidad</a:t>
            </a:r>
            <a:r>
              <a:rPr lang="de-DE" sz="3600" b="1" dirty="0">
                <a:solidFill>
                  <a:srgbClr val="C00000"/>
                </a:solidFill>
                <a:latin typeface="Times New Roman" panose="02020603050405020304" pitchFamily="18" charset="0"/>
                <a:cs typeface="Times New Roman" panose="02020603050405020304" pitchFamily="18" charset="0"/>
              </a:rPr>
              <a:t> </a:t>
            </a:r>
            <a:r>
              <a:rPr lang="de-DE" sz="3600" b="1" dirty="0" smtClean="0">
                <a:solidFill>
                  <a:srgbClr val="C00000"/>
                </a:solidFill>
                <a:latin typeface="Times New Roman" panose="02020603050405020304" pitchFamily="18" charset="0"/>
                <a:cs typeface="Times New Roman" panose="02020603050405020304" pitchFamily="18" charset="0"/>
              </a:rPr>
              <a:t>Iberoamericana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err="1" smtClean="0">
                <a:solidFill>
                  <a:srgbClr val="C00000"/>
                </a:solidFill>
                <a:latin typeface="Times New Roman" panose="02020603050405020304" pitchFamily="18" charset="0"/>
                <a:cs typeface="Times New Roman" panose="02020603050405020304" pitchFamily="18" charset="0"/>
              </a:rPr>
              <a:t>México</a:t>
            </a:r>
            <a:r>
              <a:rPr lang="de-DE" sz="3600" b="1" dirty="0" smtClean="0">
                <a:solidFill>
                  <a:srgbClr val="C00000"/>
                </a:solidFill>
                <a:latin typeface="Times New Roman" panose="02020603050405020304" pitchFamily="18" charset="0"/>
                <a:cs typeface="Times New Roman" panose="02020603050405020304" pitchFamily="18" charset="0"/>
              </a:rPr>
              <a:t> </a:t>
            </a:r>
            <a:r>
              <a:rPr lang="de-DE" sz="3600" b="1" dirty="0">
                <a:solidFill>
                  <a:srgbClr val="C00000"/>
                </a:solidFill>
                <a:latin typeface="Times New Roman" panose="02020603050405020304" pitchFamily="18" charset="0"/>
                <a:cs typeface="Times New Roman" panose="02020603050405020304" pitchFamily="18" charset="0"/>
              </a:rPr>
              <a:t>D.F., September 2002</a:t>
            </a:r>
          </a:p>
        </p:txBody>
      </p:sp>
      <p:pic>
        <p:nvPicPr>
          <p:cNvPr id="5" name="Grafik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17354" y="1734565"/>
            <a:ext cx="6557291" cy="4783194"/>
          </a:xfrm>
          <a:prstGeom prst="rect">
            <a:avLst/>
          </a:prstGeom>
          <a:noFill/>
          <a:ln>
            <a:noFill/>
          </a:ln>
        </p:spPr>
      </p:pic>
    </p:spTree>
    <p:extLst>
      <p:ext uri="{BB962C8B-B14F-4D97-AF65-F5344CB8AC3E}">
        <p14:creationId xmlns:p14="http://schemas.microsoft.com/office/powerpoint/2010/main" xmlns="" val="31914325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13. </a:t>
            </a:r>
            <a:r>
              <a:rPr lang="de-DE" sz="3600" b="1" dirty="0" smtClean="0">
                <a:solidFill>
                  <a:srgbClr val="C00000"/>
                </a:solidFill>
                <a:latin typeface="Times New Roman" panose="02020603050405020304" pitchFamily="18" charset="0"/>
                <a:cs typeface="Times New Roman" panose="02020603050405020304" pitchFamily="18" charset="0"/>
              </a:rPr>
              <a:t>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Hagen, November </a:t>
            </a:r>
            <a:r>
              <a:rPr lang="de-DE" sz="3600" b="1" dirty="0">
                <a:solidFill>
                  <a:srgbClr val="C00000"/>
                </a:solidFill>
                <a:latin typeface="Times New Roman" panose="02020603050405020304" pitchFamily="18" charset="0"/>
                <a:cs typeface="Times New Roman" panose="02020603050405020304" pitchFamily="18" charset="0"/>
              </a:rPr>
              <a:t>2003</a:t>
            </a: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54572" y="1839433"/>
            <a:ext cx="6482855" cy="4316818"/>
          </a:xfrm>
          <a:prstGeom prst="rect">
            <a:avLst/>
          </a:prstGeom>
        </p:spPr>
      </p:pic>
    </p:spTree>
    <p:extLst>
      <p:ext uri="{BB962C8B-B14F-4D97-AF65-F5344CB8AC3E}">
        <p14:creationId xmlns:p14="http://schemas.microsoft.com/office/powerpoint/2010/main" xmlns="" val="6435074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838200" y="509059"/>
            <a:ext cx="10515600" cy="972608"/>
          </a:xfrm>
        </p:spPr>
        <p:txBody>
          <a:bodyPr>
            <a:noAutofit/>
          </a:bodyPr>
          <a:lstStyle/>
          <a:p>
            <a:pPr algn="ctr"/>
            <a:r>
              <a:rPr lang="de-DE" sz="3200" b="1" dirty="0">
                <a:solidFill>
                  <a:srgbClr val="C00000"/>
                </a:solidFill>
                <a:latin typeface="Times New Roman" panose="02020603050405020304" pitchFamily="18" charset="0"/>
                <a:cs typeface="Times New Roman" panose="02020603050405020304" pitchFamily="18" charset="0"/>
              </a:rPr>
              <a:t>13. </a:t>
            </a:r>
            <a:r>
              <a:rPr lang="de-DE" sz="3200" b="1" dirty="0" smtClean="0">
                <a:solidFill>
                  <a:srgbClr val="C00000"/>
                </a:solidFill>
                <a:latin typeface="Times New Roman" panose="02020603050405020304" pitchFamily="18" charset="0"/>
                <a:cs typeface="Times New Roman" panose="02020603050405020304" pitchFamily="18" charset="0"/>
              </a:rPr>
              <a:t>Jahrestagung</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smtClean="0">
                <a:solidFill>
                  <a:srgbClr val="C00000"/>
                </a:solidFill>
                <a:latin typeface="Times New Roman" panose="02020603050405020304" pitchFamily="18" charset="0"/>
                <a:cs typeface="Times New Roman" panose="02020603050405020304" pitchFamily="18" charset="0"/>
              </a:rPr>
              <a:t>Hagen, November 2003</a:t>
            </a:r>
            <a:endParaRPr lang="de-DE" sz="3200" b="1" dirty="0">
              <a:solidFill>
                <a:srgbClr val="C00000"/>
              </a:solidFill>
              <a:latin typeface="Times New Roman" panose="02020603050405020304" pitchFamily="18" charset="0"/>
              <a:cs typeface="Times New Roman" panose="02020603050405020304" pitchFamily="18" charset="0"/>
            </a:endParaRPr>
          </a:p>
        </p:txBody>
      </p:sp>
      <p:pic>
        <p:nvPicPr>
          <p:cNvPr id="5" name="Grafik 4"/>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46482" y="1615871"/>
            <a:ext cx="3087694" cy="4263934"/>
          </a:xfrm>
          <a:prstGeom prst="rect">
            <a:avLst/>
          </a:prstGeom>
          <a:noFill/>
          <a:ln>
            <a:noFill/>
          </a:ln>
        </p:spPr>
      </p:pic>
      <p:sp>
        <p:nvSpPr>
          <p:cNvPr id="2" name="Rechteck 1"/>
          <p:cNvSpPr/>
          <p:nvPr/>
        </p:nvSpPr>
        <p:spPr>
          <a:xfrm>
            <a:off x="2082798" y="5985473"/>
            <a:ext cx="8026399" cy="369332"/>
          </a:xfrm>
          <a:prstGeom prst="rect">
            <a:avLst/>
          </a:prstGeom>
        </p:spPr>
        <p:txBody>
          <a:bodyPr wrap="square">
            <a:spAutoFit/>
          </a:bodyPr>
          <a:lstStyle/>
          <a:p>
            <a:pPr algn="ctr"/>
            <a:r>
              <a:rPr lang="de-DE" b="1" dirty="0">
                <a:latin typeface="Times New Roman" panose="02020603050405020304" pitchFamily="18" charset="0"/>
                <a:cs typeface="Times New Roman" panose="02020603050405020304" pitchFamily="18" charset="0"/>
              </a:rPr>
              <a:t>Besuch des Deutschen Bergwerksmuseums, </a:t>
            </a:r>
            <a:r>
              <a:rPr lang="de-DE" b="1" dirty="0" smtClean="0">
                <a:latin typeface="Times New Roman" panose="02020603050405020304" pitchFamily="18" charset="0"/>
                <a:cs typeface="Times New Roman" panose="02020603050405020304" pitchFamily="18" charset="0"/>
              </a:rPr>
              <a:t>Bochum</a:t>
            </a:r>
            <a:endParaRPr lang="de-DE" dirty="0"/>
          </a:p>
        </p:txBody>
      </p:sp>
    </p:spTree>
    <p:extLst>
      <p:ext uri="{BB962C8B-B14F-4D97-AF65-F5344CB8AC3E}">
        <p14:creationId xmlns:p14="http://schemas.microsoft.com/office/powerpoint/2010/main" xmlns="" val="289081686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eck 6"/>
          <p:cNvSpPr/>
          <p:nvPr/>
        </p:nvSpPr>
        <p:spPr>
          <a:xfrm>
            <a:off x="202019" y="430504"/>
            <a:ext cx="11621386" cy="6555641"/>
          </a:xfrm>
          <a:prstGeom prst="rect">
            <a:avLst/>
          </a:prstGeom>
        </p:spPr>
        <p:txBody>
          <a:bodyPr wrap="square">
            <a:spAutoFit/>
          </a:bodyPr>
          <a:lstStyle/>
          <a:p>
            <a:pPr algn="ctr"/>
            <a:r>
              <a:rPr lang="de-DE" sz="3200" b="1" dirty="0">
                <a:solidFill>
                  <a:srgbClr val="C00000"/>
                </a:solidFill>
                <a:latin typeface="Times New Roman" pitchFamily="18" charset="0"/>
                <a:cs typeface="Times New Roman" pitchFamily="18" charset="0"/>
              </a:rPr>
              <a:t>Mitgliederversammlung in </a:t>
            </a:r>
            <a:r>
              <a:rPr lang="de-DE" sz="3200" b="1" dirty="0" smtClean="0">
                <a:solidFill>
                  <a:srgbClr val="C00000"/>
                </a:solidFill>
                <a:latin typeface="Times New Roman" pitchFamily="18" charset="0"/>
                <a:cs typeface="Times New Roman" pitchFamily="18" charset="0"/>
              </a:rPr>
              <a:t>Hagen, November </a:t>
            </a:r>
            <a:r>
              <a:rPr lang="de-DE" sz="3200" b="1" dirty="0">
                <a:solidFill>
                  <a:srgbClr val="C00000"/>
                </a:solidFill>
                <a:latin typeface="Times New Roman" pitchFamily="18" charset="0"/>
                <a:cs typeface="Times New Roman" pitchFamily="18" charset="0"/>
              </a:rPr>
              <a:t>2003</a:t>
            </a:r>
            <a:endParaRPr lang="de-DE" sz="3200" dirty="0">
              <a:solidFill>
                <a:srgbClr val="C00000"/>
              </a:solidFill>
              <a:latin typeface="Times New Roman" pitchFamily="18" charset="0"/>
              <a:cs typeface="Times New Roman" pitchFamily="18" charset="0"/>
            </a:endParaRPr>
          </a:p>
          <a:p>
            <a:r>
              <a:rPr lang="de-DE" b="1" dirty="0">
                <a:latin typeface="Times New Roman" pitchFamily="18" charset="0"/>
                <a:cs typeface="Times New Roman" pitchFamily="18" charset="0"/>
              </a:rPr>
              <a:t> </a:t>
            </a:r>
            <a:endParaRPr lang="de-DE" dirty="0">
              <a:latin typeface="Times New Roman" pitchFamily="18" charset="0"/>
              <a:cs typeface="Times New Roman" pitchFamily="18" charset="0"/>
            </a:endParaRPr>
          </a:p>
          <a:p>
            <a:r>
              <a:rPr lang="de-DE" b="1" u="sng" dirty="0">
                <a:latin typeface="Times New Roman" pitchFamily="18" charset="0"/>
                <a:cs typeface="Times New Roman" pitchFamily="18" charset="0"/>
              </a:rPr>
              <a:t>TOP 4:</a:t>
            </a:r>
            <a:r>
              <a:rPr lang="de-DE" b="1" dirty="0">
                <a:latin typeface="Times New Roman" pitchFamily="18" charset="0"/>
                <a:cs typeface="Times New Roman" pitchFamily="18" charset="0"/>
              </a:rPr>
              <a:t> Beschlussfassung über die Beziehungen zu in </a:t>
            </a:r>
            <a:r>
              <a:rPr lang="de-DE" b="1" dirty="0" smtClean="0">
                <a:latin typeface="Times New Roman" pitchFamily="18" charset="0"/>
                <a:cs typeface="Times New Roman" pitchFamily="18" charset="0"/>
              </a:rPr>
              <a:t>Mexiko </a:t>
            </a:r>
            <a:r>
              <a:rPr lang="de-DE" b="1" dirty="0">
                <a:latin typeface="Times New Roman" pitchFamily="18" charset="0"/>
                <a:cs typeface="Times New Roman" pitchFamily="18" charset="0"/>
              </a:rPr>
              <a:t>vorhandenen Strukturen der Vereinigung</a:t>
            </a:r>
            <a:endParaRPr lang="de-DE" dirty="0">
              <a:latin typeface="Times New Roman" pitchFamily="18" charset="0"/>
              <a:cs typeface="Times New Roman" pitchFamily="18" charset="0"/>
            </a:endParaRPr>
          </a:p>
          <a:p>
            <a:r>
              <a:rPr lang="de-DE" i="1" dirty="0">
                <a:latin typeface="Times New Roman" pitchFamily="18" charset="0"/>
                <a:cs typeface="Times New Roman" pitchFamily="18" charset="0"/>
              </a:rPr>
              <a:t> </a:t>
            </a:r>
            <a:endParaRPr lang="de-DE" dirty="0">
              <a:latin typeface="Times New Roman" pitchFamily="18" charset="0"/>
              <a:cs typeface="Times New Roman" pitchFamily="18" charset="0"/>
            </a:endParaRPr>
          </a:p>
          <a:p>
            <a:pPr marL="342900" lvl="0" indent="-342900">
              <a:spcBef>
                <a:spcPts val="600"/>
              </a:spcBef>
              <a:spcAft>
                <a:spcPts val="600"/>
              </a:spcAft>
              <a:buFont typeface="+mj-lt"/>
              <a:buAutoNum type="arabicPeriod"/>
            </a:pPr>
            <a:r>
              <a:rPr lang="de-DE" sz="2000" i="1" dirty="0" smtClean="0">
                <a:latin typeface="Times New Roman" pitchFamily="18" charset="0"/>
                <a:cs typeface="Times New Roman" pitchFamily="18" charset="0"/>
              </a:rPr>
              <a:t>Der </a:t>
            </a:r>
            <a:r>
              <a:rPr lang="de-DE" sz="2000" i="1" dirty="0">
                <a:latin typeface="Times New Roman" pitchFamily="18" charset="0"/>
                <a:cs typeface="Times New Roman" pitchFamily="18" charset="0"/>
              </a:rPr>
              <a:t>Vorstand stellt fest, dass aus Gründen des deutschen Vereinsrechts die </a:t>
            </a:r>
            <a:r>
              <a:rPr lang="de-DE" sz="2000" i="1" dirty="0" smtClean="0">
                <a:latin typeface="Times New Roman" pitchFamily="18" charset="0"/>
                <a:cs typeface="Times New Roman" pitchFamily="18" charset="0"/>
              </a:rPr>
              <a:t>vereinsrechtlich </a:t>
            </a:r>
            <a:r>
              <a:rPr lang="de-DE" sz="2000" i="1" dirty="0">
                <a:latin typeface="Times New Roman" pitchFamily="18" charset="0"/>
                <a:cs typeface="Times New Roman" pitchFamily="18" charset="0"/>
              </a:rPr>
              <a:t>relevanten Entscheidungen der DMJV e.V. in Deutschland gefällt werden müssen. Dies bedeutet u.a., dass zwar Veranstaltungen in Mexiko durchgeführt werden können, dass Mitgliederversammlungen der DMJV e.V. aber in Zukunft ausschließlich in Deutschland stattfinden </a:t>
            </a:r>
            <a:r>
              <a:rPr lang="de-DE" sz="2000" i="1" dirty="0" smtClean="0">
                <a:latin typeface="Times New Roman" pitchFamily="18" charset="0"/>
                <a:cs typeface="Times New Roman" pitchFamily="18" charset="0"/>
              </a:rPr>
              <a:t>müssen.</a:t>
            </a:r>
            <a:endParaRPr lang="de-DE" sz="2000" dirty="0">
              <a:latin typeface="Times New Roman" pitchFamily="18" charset="0"/>
              <a:cs typeface="Times New Roman" pitchFamily="18" charset="0"/>
            </a:endParaRPr>
          </a:p>
          <a:p>
            <a:pPr marL="342900" lvl="0" indent="-342900">
              <a:spcBef>
                <a:spcPts val="600"/>
              </a:spcBef>
              <a:spcAft>
                <a:spcPts val="600"/>
              </a:spcAft>
              <a:buFont typeface="+mj-lt"/>
              <a:buAutoNum type="arabicPeriod"/>
            </a:pPr>
            <a:r>
              <a:rPr lang="de-DE" sz="2000" dirty="0" smtClean="0">
                <a:latin typeface="Times New Roman" pitchFamily="18" charset="0"/>
                <a:cs typeface="Times New Roman" pitchFamily="18" charset="0"/>
              </a:rPr>
              <a:t>Der </a:t>
            </a:r>
            <a:r>
              <a:rPr lang="de-DE" sz="2000" dirty="0">
                <a:latin typeface="Times New Roman" pitchFamily="18" charset="0"/>
                <a:cs typeface="Times New Roman" pitchFamily="18" charset="0"/>
              </a:rPr>
              <a:t>Vorstand der DMJV e.V. würde es begrüßen, wenn sich aus den in Mexiko </a:t>
            </a:r>
            <a:r>
              <a:rPr lang="de-DE" sz="2000" dirty="0" smtClean="0">
                <a:latin typeface="Times New Roman" pitchFamily="18" charset="0"/>
                <a:cs typeface="Times New Roman" pitchFamily="18" charset="0"/>
              </a:rPr>
              <a:t>vorhandenen </a:t>
            </a:r>
            <a:r>
              <a:rPr lang="de-DE" sz="2000" dirty="0">
                <a:latin typeface="Times New Roman" pitchFamily="18" charset="0"/>
                <a:cs typeface="Times New Roman" pitchFamily="18" charset="0"/>
              </a:rPr>
              <a:t>Strukturen,</a:t>
            </a:r>
            <a:r>
              <a:rPr lang="de-DE" sz="2000" i="1" dirty="0">
                <a:latin typeface="Times New Roman" pitchFamily="18" charset="0"/>
                <a:cs typeface="Times New Roman" pitchFamily="18" charset="0"/>
              </a:rPr>
              <a:t> die sich teilweise aus Mitgliedern der DMJV e.V. zusammensetzen, </a:t>
            </a:r>
            <a:r>
              <a:rPr lang="de-DE" sz="2000" dirty="0">
                <a:latin typeface="Times New Roman" pitchFamily="18" charset="0"/>
                <a:cs typeface="Times New Roman" pitchFamily="18" charset="0"/>
              </a:rPr>
              <a:t>eine eigenständige Organisation entwickeln </a:t>
            </a:r>
            <a:r>
              <a:rPr lang="de-DE" sz="2000" dirty="0" smtClean="0">
                <a:latin typeface="Times New Roman" pitchFamily="18" charset="0"/>
                <a:cs typeface="Times New Roman" pitchFamily="18" charset="0"/>
              </a:rPr>
              <a:t>würde.</a:t>
            </a:r>
          </a:p>
          <a:p>
            <a:pPr marL="342900" lvl="0" indent="-342900">
              <a:spcBef>
                <a:spcPts val="600"/>
              </a:spcBef>
              <a:spcAft>
                <a:spcPts val="600"/>
              </a:spcAft>
              <a:buFont typeface="+mj-lt"/>
              <a:buAutoNum type="arabicPeriod"/>
            </a:pPr>
            <a:r>
              <a:rPr lang="de-DE" sz="2000" dirty="0" smtClean="0">
                <a:latin typeface="Times New Roman" pitchFamily="18" charset="0"/>
                <a:cs typeface="Times New Roman" pitchFamily="18" charset="0"/>
              </a:rPr>
              <a:t>Der </a:t>
            </a:r>
            <a:r>
              <a:rPr lang="de-DE" sz="2000" dirty="0">
                <a:latin typeface="Times New Roman" pitchFamily="18" charset="0"/>
                <a:cs typeface="Times New Roman" pitchFamily="18" charset="0"/>
              </a:rPr>
              <a:t>Vorstand strebt an, mit einer solchen, sich bildenden selbständigen Organisation im Rahmen der Ziele der DMJV e.V. partnerschaftlich </a:t>
            </a:r>
            <a:r>
              <a:rPr lang="de-DE" sz="2000" dirty="0" smtClean="0">
                <a:latin typeface="Times New Roman" pitchFamily="18" charset="0"/>
                <a:cs typeface="Times New Roman" pitchFamily="18" charset="0"/>
              </a:rPr>
              <a:t>zusammenzuarbeiten.</a:t>
            </a:r>
          </a:p>
          <a:p>
            <a:pPr marL="342900" lvl="0" indent="-342900">
              <a:spcBef>
                <a:spcPts val="600"/>
              </a:spcBef>
              <a:spcAft>
                <a:spcPts val="600"/>
              </a:spcAft>
              <a:buFont typeface="+mj-lt"/>
              <a:buAutoNum type="arabicPeriod"/>
            </a:pPr>
            <a:r>
              <a:rPr lang="de-DE" sz="2000" dirty="0" smtClean="0">
                <a:latin typeface="Times New Roman" pitchFamily="18" charset="0"/>
                <a:cs typeface="Times New Roman" pitchFamily="18" charset="0"/>
              </a:rPr>
              <a:t>Der </a:t>
            </a:r>
            <a:r>
              <a:rPr lang="de-DE" sz="2000" dirty="0">
                <a:latin typeface="Times New Roman" pitchFamily="18" charset="0"/>
                <a:cs typeface="Times New Roman" pitchFamily="18" charset="0"/>
              </a:rPr>
              <a:t>Vorstand stellt klar, dass die Mitgliedschaft in der DMJV e.V. auch in Zukunft </a:t>
            </a:r>
            <a:r>
              <a:rPr lang="de-DE" sz="2000" dirty="0" smtClean="0">
                <a:latin typeface="Times New Roman" pitchFamily="18" charset="0"/>
                <a:cs typeface="Times New Roman" pitchFamily="18" charset="0"/>
              </a:rPr>
              <a:t>Interessenten </a:t>
            </a:r>
            <a:r>
              <a:rPr lang="de-DE" sz="2000" dirty="0">
                <a:latin typeface="Times New Roman" pitchFamily="18" charset="0"/>
                <a:cs typeface="Times New Roman" pitchFamily="18" charset="0"/>
              </a:rPr>
              <a:t>unabhängig von ihrem Wohnsitz offen </a:t>
            </a:r>
            <a:r>
              <a:rPr lang="de-DE" sz="2000" dirty="0" smtClean="0">
                <a:latin typeface="Times New Roman" pitchFamily="18" charset="0"/>
                <a:cs typeface="Times New Roman" pitchFamily="18" charset="0"/>
              </a:rPr>
              <a:t>steht.</a:t>
            </a:r>
          </a:p>
          <a:p>
            <a:pPr marL="342900" lvl="0" indent="-342900">
              <a:spcBef>
                <a:spcPts val="600"/>
              </a:spcBef>
              <a:spcAft>
                <a:spcPts val="600"/>
              </a:spcAft>
              <a:buFont typeface="+mj-lt"/>
              <a:buAutoNum type="arabicPeriod"/>
            </a:pPr>
            <a:r>
              <a:rPr lang="de-DE" sz="2000" dirty="0" smtClean="0">
                <a:latin typeface="Times New Roman" pitchFamily="18" charset="0"/>
                <a:cs typeface="Times New Roman" pitchFamily="18" charset="0"/>
              </a:rPr>
              <a:t>Die </a:t>
            </a:r>
            <a:r>
              <a:rPr lang="de-DE" sz="2000" dirty="0">
                <a:latin typeface="Times New Roman" pitchFamily="18" charset="0"/>
                <a:cs typeface="Times New Roman" pitchFamily="18" charset="0"/>
              </a:rPr>
              <a:t>Mitgliedschaft in der DMJV e.V. beinhaltet sämtliche Rechte und Pflichten nach der Satzung, einschließlich der Pflicht, die Beiträge in Deutschland zu entrichten.</a:t>
            </a:r>
          </a:p>
          <a:p>
            <a:pPr algn="just"/>
            <a:endParaRPr lang="de-DE" sz="2400" b="0" i="0" u="none" strike="noStrike" baseline="0" dirty="0" smtClean="0">
              <a:latin typeface="Arial" panose="020B0604020202020204" pitchFamily="34" charset="0"/>
            </a:endParaRPr>
          </a:p>
        </p:txBody>
      </p:sp>
    </p:spTree>
    <p:extLst>
      <p:ext uri="{BB962C8B-B14F-4D97-AF65-F5344CB8AC3E}">
        <p14:creationId xmlns:p14="http://schemas.microsoft.com/office/powerpoint/2010/main" xmlns="" val="35457726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14. Jahrestagung im Bundesrat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Berlin, 2004</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123064" y="1828800"/>
            <a:ext cx="5945871" cy="4183345"/>
          </a:xfrm>
          <a:prstGeom prst="rect">
            <a:avLst/>
          </a:prstGeom>
        </p:spPr>
      </p:pic>
    </p:spTree>
    <p:extLst>
      <p:ext uri="{BB962C8B-B14F-4D97-AF65-F5344CB8AC3E}">
        <p14:creationId xmlns:p14="http://schemas.microsoft.com/office/powerpoint/2010/main" xmlns="" val="134182241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550333"/>
            <a:ext cx="10972800" cy="1126067"/>
          </a:xfrm>
        </p:spPr>
        <p:txBody>
          <a:bodyPr>
            <a:noAutofit/>
          </a:bodyPr>
          <a:lstStyle/>
          <a:p>
            <a:pPr algn="ctr"/>
            <a:r>
              <a:rPr lang="de-DE" sz="3200" b="1" dirty="0" smtClean="0">
                <a:solidFill>
                  <a:srgbClr val="C00000"/>
                </a:solidFill>
                <a:latin typeface="Times New Roman" panose="02020603050405020304" pitchFamily="18" charset="0"/>
                <a:cs typeface="Times New Roman" panose="02020603050405020304" pitchFamily="18" charset="0"/>
              </a:rPr>
              <a:t>Kongress zur Mündlichkeit und Unmittelbarkeit des Zivil- und Strafprozesses am </a:t>
            </a:r>
            <a:r>
              <a:rPr lang="de-DE" sz="3200" b="1" dirty="0" err="1" smtClean="0">
                <a:solidFill>
                  <a:srgbClr val="C00000"/>
                </a:solidFill>
                <a:latin typeface="Times New Roman" panose="02020603050405020304" pitchFamily="18" charset="0"/>
                <a:cs typeface="Times New Roman" panose="02020603050405020304" pitchFamily="18" charset="0"/>
              </a:rPr>
              <a:t>Instituto</a:t>
            </a:r>
            <a:r>
              <a:rPr lang="de-DE" sz="3200" b="1" dirty="0" smtClean="0">
                <a:solidFill>
                  <a:srgbClr val="C00000"/>
                </a:solidFill>
                <a:latin typeface="Times New Roman" panose="02020603050405020304" pitchFamily="18" charset="0"/>
                <a:cs typeface="Times New Roman" panose="02020603050405020304" pitchFamily="18" charset="0"/>
              </a:rPr>
              <a:t> de </a:t>
            </a:r>
            <a:r>
              <a:rPr lang="de-DE" sz="3200" b="1" dirty="0" err="1" smtClean="0">
                <a:solidFill>
                  <a:srgbClr val="C00000"/>
                </a:solidFill>
                <a:latin typeface="Times New Roman" panose="02020603050405020304" pitchFamily="18" charset="0"/>
                <a:cs typeface="Times New Roman" panose="02020603050405020304" pitchFamily="18" charset="0"/>
              </a:rPr>
              <a:t>Investigaciones</a:t>
            </a:r>
            <a:r>
              <a:rPr lang="de-DE" sz="3200" b="1" dirty="0" smtClean="0">
                <a:solidFill>
                  <a:srgbClr val="C00000"/>
                </a:solidFill>
                <a:latin typeface="Times New Roman" panose="02020603050405020304" pitchFamily="18" charset="0"/>
                <a:cs typeface="Times New Roman" panose="02020603050405020304" pitchFamily="18" charset="0"/>
              </a:rPr>
              <a:t> </a:t>
            </a:r>
            <a:r>
              <a:rPr lang="de-DE" sz="3200" b="1" dirty="0" err="1" smtClean="0">
                <a:solidFill>
                  <a:srgbClr val="C00000"/>
                </a:solidFill>
                <a:latin typeface="Times New Roman" panose="02020603050405020304" pitchFamily="18" charset="0"/>
                <a:cs typeface="Times New Roman" panose="02020603050405020304" pitchFamily="18" charset="0"/>
              </a:rPr>
              <a:t>Jurídicas</a:t>
            </a:r>
            <a:r>
              <a:rPr lang="de-DE" sz="3200" b="1" dirty="0" smtClean="0">
                <a:solidFill>
                  <a:srgbClr val="C00000"/>
                </a:solidFill>
                <a:latin typeface="Times New Roman" panose="02020603050405020304" pitchFamily="18" charset="0"/>
                <a:cs typeface="Times New Roman" panose="02020603050405020304" pitchFamily="18" charset="0"/>
              </a:rPr>
              <a:t> </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err="1" smtClean="0">
                <a:solidFill>
                  <a:srgbClr val="C00000"/>
                </a:solidFill>
                <a:latin typeface="Times New Roman" panose="02020603050405020304" pitchFamily="18" charset="0"/>
                <a:cs typeface="Times New Roman" panose="02020603050405020304" pitchFamily="18" charset="0"/>
              </a:rPr>
              <a:t>México</a:t>
            </a:r>
            <a:r>
              <a:rPr lang="de-DE" sz="3200" b="1" dirty="0" smtClean="0">
                <a:solidFill>
                  <a:srgbClr val="C00000"/>
                </a:solidFill>
                <a:latin typeface="Times New Roman" panose="02020603050405020304" pitchFamily="18" charset="0"/>
                <a:cs typeface="Times New Roman" panose="02020603050405020304" pitchFamily="18" charset="0"/>
              </a:rPr>
              <a:t> D.F., 2007</a:t>
            </a:r>
            <a:endParaRPr lang="de-DE" sz="3200" b="1" dirty="0">
              <a:solidFill>
                <a:srgbClr val="C00000"/>
              </a:solidFill>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553869" y="1976751"/>
            <a:ext cx="7084261" cy="4562271"/>
          </a:xfrm>
          <a:prstGeom prst="rect">
            <a:avLst/>
          </a:prstGeom>
        </p:spPr>
      </p:pic>
    </p:spTree>
    <p:extLst>
      <p:ext uri="{BB962C8B-B14F-4D97-AF65-F5344CB8AC3E}">
        <p14:creationId xmlns:p14="http://schemas.microsoft.com/office/powerpoint/2010/main" xmlns="" val="41072031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95478" y="425302"/>
            <a:ext cx="4556495" cy="6432698"/>
          </a:xfrm>
          <a:prstGeom prst="rect">
            <a:avLst/>
          </a:prstGeom>
        </p:spPr>
      </p:pic>
    </p:spTree>
    <p:extLst>
      <p:ext uri="{BB962C8B-B14F-4D97-AF65-F5344CB8AC3E}">
        <p14:creationId xmlns:p14="http://schemas.microsoft.com/office/powerpoint/2010/main" xmlns="" val="19676843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550333"/>
            <a:ext cx="10972800" cy="1134533"/>
          </a:xfrm>
        </p:spPr>
        <p:txBody>
          <a:bodyPr>
            <a:noAutofit/>
          </a:bodyPr>
          <a:lstStyle/>
          <a:p>
            <a:pPr algn="ctr"/>
            <a:r>
              <a:rPr lang="de-DE" sz="3200" b="1" dirty="0" smtClean="0">
                <a:solidFill>
                  <a:srgbClr val="C00000"/>
                </a:solidFill>
                <a:latin typeface="Times New Roman" panose="02020603050405020304" pitchFamily="18" charset="0"/>
                <a:cs typeface="Times New Roman" panose="02020603050405020304" pitchFamily="18" charset="0"/>
              </a:rPr>
              <a:t>Kongress </a:t>
            </a:r>
            <a:r>
              <a:rPr lang="de-DE" sz="3200" b="1" dirty="0">
                <a:solidFill>
                  <a:srgbClr val="C00000"/>
                </a:solidFill>
                <a:latin typeface="Times New Roman" panose="02020603050405020304" pitchFamily="18" charset="0"/>
                <a:cs typeface="Times New Roman" panose="02020603050405020304" pitchFamily="18" charset="0"/>
              </a:rPr>
              <a:t>zur Mündlichkeit und Unmittelbarkeit des </a:t>
            </a:r>
            <a:r>
              <a:rPr lang="de-DE" sz="3200" b="1" dirty="0" smtClean="0">
                <a:solidFill>
                  <a:srgbClr val="C00000"/>
                </a:solidFill>
                <a:latin typeface="Times New Roman" panose="02020603050405020304" pitchFamily="18" charset="0"/>
                <a:cs typeface="Times New Roman" panose="02020603050405020304" pitchFamily="18" charset="0"/>
              </a:rPr>
              <a:t>Zivil- </a:t>
            </a:r>
            <a:r>
              <a:rPr lang="de-DE" sz="3200" b="1" dirty="0">
                <a:solidFill>
                  <a:srgbClr val="C00000"/>
                </a:solidFill>
                <a:latin typeface="Times New Roman" panose="02020603050405020304" pitchFamily="18" charset="0"/>
                <a:cs typeface="Times New Roman" panose="02020603050405020304" pitchFamily="18" charset="0"/>
              </a:rPr>
              <a:t>und Strafprozesses am </a:t>
            </a:r>
            <a:r>
              <a:rPr lang="de-DE" sz="3200" b="1" dirty="0" err="1">
                <a:solidFill>
                  <a:srgbClr val="C00000"/>
                </a:solidFill>
                <a:latin typeface="Times New Roman" panose="02020603050405020304" pitchFamily="18" charset="0"/>
                <a:cs typeface="Times New Roman" panose="02020603050405020304" pitchFamily="18" charset="0"/>
              </a:rPr>
              <a:t>Instituto</a:t>
            </a:r>
            <a:r>
              <a:rPr lang="de-DE" sz="3200" b="1" dirty="0">
                <a:solidFill>
                  <a:srgbClr val="C00000"/>
                </a:solidFill>
                <a:latin typeface="Times New Roman" panose="02020603050405020304" pitchFamily="18" charset="0"/>
                <a:cs typeface="Times New Roman" panose="02020603050405020304" pitchFamily="18" charset="0"/>
              </a:rPr>
              <a:t> de </a:t>
            </a:r>
            <a:r>
              <a:rPr lang="de-DE" sz="3200" b="1" dirty="0" err="1">
                <a:solidFill>
                  <a:srgbClr val="C00000"/>
                </a:solidFill>
                <a:latin typeface="Times New Roman" panose="02020603050405020304" pitchFamily="18" charset="0"/>
                <a:cs typeface="Times New Roman" panose="02020603050405020304" pitchFamily="18" charset="0"/>
              </a:rPr>
              <a:t>Investigaciones</a:t>
            </a:r>
            <a:r>
              <a:rPr lang="de-DE" sz="3200" b="1" dirty="0">
                <a:solidFill>
                  <a:srgbClr val="C00000"/>
                </a:solidFill>
                <a:latin typeface="Times New Roman" panose="02020603050405020304" pitchFamily="18" charset="0"/>
                <a:cs typeface="Times New Roman" panose="02020603050405020304" pitchFamily="18" charset="0"/>
              </a:rPr>
              <a:t> </a:t>
            </a:r>
            <a:r>
              <a:rPr lang="de-DE" sz="3200" b="1" dirty="0" err="1" smtClean="0">
                <a:solidFill>
                  <a:srgbClr val="C00000"/>
                </a:solidFill>
                <a:latin typeface="Times New Roman" panose="02020603050405020304" pitchFamily="18" charset="0"/>
                <a:cs typeface="Times New Roman" panose="02020603050405020304" pitchFamily="18" charset="0"/>
              </a:rPr>
              <a:t>Jurídicas</a:t>
            </a:r>
            <a:r>
              <a:rPr lang="de-DE" sz="3200" b="1" dirty="0" smtClean="0">
                <a:solidFill>
                  <a:srgbClr val="C00000"/>
                </a:solidFill>
                <a:latin typeface="Times New Roman" panose="02020603050405020304" pitchFamily="18" charset="0"/>
                <a:cs typeface="Times New Roman" panose="02020603050405020304" pitchFamily="18" charset="0"/>
              </a:rPr>
              <a:t> </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err="1" smtClean="0">
                <a:solidFill>
                  <a:srgbClr val="C00000"/>
                </a:solidFill>
                <a:latin typeface="Times New Roman" panose="02020603050405020304" pitchFamily="18" charset="0"/>
                <a:cs typeface="Times New Roman" panose="02020603050405020304" pitchFamily="18" charset="0"/>
              </a:rPr>
              <a:t>México</a:t>
            </a:r>
            <a:r>
              <a:rPr lang="de-DE" sz="3200" b="1" dirty="0" smtClean="0">
                <a:solidFill>
                  <a:srgbClr val="C00000"/>
                </a:solidFill>
                <a:latin typeface="Times New Roman" panose="02020603050405020304" pitchFamily="18" charset="0"/>
                <a:cs typeface="Times New Roman" panose="02020603050405020304" pitchFamily="18" charset="0"/>
              </a:rPr>
              <a:t> </a:t>
            </a:r>
            <a:r>
              <a:rPr lang="de-DE" sz="3200" b="1" dirty="0">
                <a:solidFill>
                  <a:srgbClr val="C00000"/>
                </a:solidFill>
                <a:latin typeface="Times New Roman" panose="02020603050405020304" pitchFamily="18" charset="0"/>
                <a:cs typeface="Times New Roman" panose="02020603050405020304" pitchFamily="18" charset="0"/>
              </a:rPr>
              <a:t>D.F</a:t>
            </a:r>
            <a:r>
              <a:rPr lang="de-DE" sz="3200" b="1" dirty="0" smtClean="0">
                <a:solidFill>
                  <a:srgbClr val="C00000"/>
                </a:solidFill>
                <a:latin typeface="Times New Roman" panose="02020603050405020304" pitchFamily="18" charset="0"/>
                <a:cs typeface="Times New Roman" panose="02020603050405020304" pitchFamily="18" charset="0"/>
              </a:rPr>
              <a:t>., </a:t>
            </a:r>
            <a:r>
              <a:rPr lang="de-DE" sz="3200" b="1" dirty="0">
                <a:solidFill>
                  <a:srgbClr val="C00000"/>
                </a:solidFill>
                <a:latin typeface="Times New Roman" panose="02020603050405020304" pitchFamily="18" charset="0"/>
                <a:cs typeface="Times New Roman" panose="02020603050405020304" pitchFamily="18" charset="0"/>
              </a:rPr>
              <a:t>2007</a:t>
            </a:r>
          </a:p>
        </p:txBody>
      </p:sp>
      <p:pic>
        <p:nvPicPr>
          <p:cNvPr id="5" name="Grafik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85582" y="1979722"/>
            <a:ext cx="6220836" cy="4665627"/>
          </a:xfrm>
          <a:prstGeom prst="rect">
            <a:avLst/>
          </a:prstGeom>
        </p:spPr>
      </p:pic>
    </p:spTree>
    <p:extLst>
      <p:ext uri="{BB962C8B-B14F-4D97-AF65-F5344CB8AC3E}">
        <p14:creationId xmlns:p14="http://schemas.microsoft.com/office/powerpoint/2010/main" xmlns="" val="26575755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599" y="533400"/>
            <a:ext cx="10972800" cy="1159933"/>
          </a:xfrm>
        </p:spPr>
        <p:txBody>
          <a:bodyPr>
            <a:noAutofit/>
          </a:bodyPr>
          <a:lstStyle/>
          <a:p>
            <a:pPr algn="ctr"/>
            <a:r>
              <a:rPr lang="de-DE" sz="3200" b="1" dirty="0" smtClean="0">
                <a:solidFill>
                  <a:srgbClr val="C00000"/>
                </a:solidFill>
                <a:latin typeface="Times New Roman" panose="02020603050405020304" pitchFamily="18" charset="0"/>
                <a:cs typeface="Times New Roman" panose="02020603050405020304" pitchFamily="18" charset="0"/>
              </a:rPr>
              <a:t>Kongress </a:t>
            </a:r>
            <a:r>
              <a:rPr lang="de-DE" sz="3200" b="1" dirty="0">
                <a:solidFill>
                  <a:srgbClr val="C00000"/>
                </a:solidFill>
                <a:latin typeface="Times New Roman" panose="02020603050405020304" pitchFamily="18" charset="0"/>
                <a:cs typeface="Times New Roman" panose="02020603050405020304" pitchFamily="18" charset="0"/>
              </a:rPr>
              <a:t>zur Mündlichkeit und Unmittelbarkeit des </a:t>
            </a:r>
            <a:r>
              <a:rPr lang="de-DE" sz="3200" b="1" dirty="0" smtClean="0">
                <a:solidFill>
                  <a:srgbClr val="C00000"/>
                </a:solidFill>
                <a:latin typeface="Times New Roman" panose="02020603050405020304" pitchFamily="18" charset="0"/>
                <a:cs typeface="Times New Roman" panose="02020603050405020304" pitchFamily="18" charset="0"/>
              </a:rPr>
              <a:t>Zivil- </a:t>
            </a:r>
            <a:r>
              <a:rPr lang="de-DE" sz="3200" b="1" dirty="0">
                <a:solidFill>
                  <a:srgbClr val="C00000"/>
                </a:solidFill>
                <a:latin typeface="Times New Roman" panose="02020603050405020304" pitchFamily="18" charset="0"/>
                <a:cs typeface="Times New Roman" panose="02020603050405020304" pitchFamily="18" charset="0"/>
              </a:rPr>
              <a:t>und Strafprozesses am </a:t>
            </a:r>
            <a:r>
              <a:rPr lang="de-DE" sz="3200" b="1" dirty="0" err="1">
                <a:solidFill>
                  <a:srgbClr val="C00000"/>
                </a:solidFill>
                <a:latin typeface="Times New Roman" panose="02020603050405020304" pitchFamily="18" charset="0"/>
                <a:cs typeface="Times New Roman" panose="02020603050405020304" pitchFamily="18" charset="0"/>
              </a:rPr>
              <a:t>Instituto</a:t>
            </a:r>
            <a:r>
              <a:rPr lang="de-DE" sz="3200" b="1" dirty="0">
                <a:solidFill>
                  <a:srgbClr val="C00000"/>
                </a:solidFill>
                <a:latin typeface="Times New Roman" panose="02020603050405020304" pitchFamily="18" charset="0"/>
                <a:cs typeface="Times New Roman" panose="02020603050405020304" pitchFamily="18" charset="0"/>
              </a:rPr>
              <a:t> de </a:t>
            </a:r>
            <a:r>
              <a:rPr lang="de-DE" sz="3200" b="1" dirty="0" err="1">
                <a:solidFill>
                  <a:srgbClr val="C00000"/>
                </a:solidFill>
                <a:latin typeface="Times New Roman" panose="02020603050405020304" pitchFamily="18" charset="0"/>
                <a:cs typeface="Times New Roman" panose="02020603050405020304" pitchFamily="18" charset="0"/>
              </a:rPr>
              <a:t>Investigaciones</a:t>
            </a:r>
            <a:r>
              <a:rPr lang="de-DE" sz="3200" b="1" dirty="0">
                <a:solidFill>
                  <a:srgbClr val="C00000"/>
                </a:solidFill>
                <a:latin typeface="Times New Roman" panose="02020603050405020304" pitchFamily="18" charset="0"/>
                <a:cs typeface="Times New Roman" panose="02020603050405020304" pitchFamily="18" charset="0"/>
              </a:rPr>
              <a:t> </a:t>
            </a:r>
            <a:r>
              <a:rPr lang="de-DE" sz="3200" b="1" dirty="0" err="1" smtClean="0">
                <a:solidFill>
                  <a:srgbClr val="C00000"/>
                </a:solidFill>
                <a:latin typeface="Times New Roman" panose="02020603050405020304" pitchFamily="18" charset="0"/>
                <a:cs typeface="Times New Roman" panose="02020603050405020304" pitchFamily="18" charset="0"/>
              </a:rPr>
              <a:t>Jurídicas</a:t>
            </a:r>
            <a:r>
              <a:rPr lang="de-DE" sz="3200" b="1" dirty="0" smtClean="0">
                <a:solidFill>
                  <a:srgbClr val="C00000"/>
                </a:solidFill>
                <a:latin typeface="Times New Roman" panose="02020603050405020304" pitchFamily="18" charset="0"/>
                <a:cs typeface="Times New Roman" panose="02020603050405020304" pitchFamily="18" charset="0"/>
              </a:rPr>
              <a:t> </a:t>
            </a:r>
            <a:br>
              <a:rPr lang="de-DE" sz="3200" b="1" dirty="0" smtClean="0">
                <a:solidFill>
                  <a:srgbClr val="C00000"/>
                </a:solidFill>
                <a:latin typeface="Times New Roman" panose="02020603050405020304" pitchFamily="18" charset="0"/>
                <a:cs typeface="Times New Roman" panose="02020603050405020304" pitchFamily="18" charset="0"/>
              </a:rPr>
            </a:br>
            <a:r>
              <a:rPr lang="de-DE" sz="3200" b="1" dirty="0" err="1" smtClean="0">
                <a:solidFill>
                  <a:srgbClr val="C00000"/>
                </a:solidFill>
                <a:latin typeface="Times New Roman" panose="02020603050405020304" pitchFamily="18" charset="0"/>
                <a:cs typeface="Times New Roman" panose="02020603050405020304" pitchFamily="18" charset="0"/>
              </a:rPr>
              <a:t>México</a:t>
            </a:r>
            <a:r>
              <a:rPr lang="de-DE" sz="3200" b="1" dirty="0" smtClean="0">
                <a:solidFill>
                  <a:srgbClr val="C00000"/>
                </a:solidFill>
                <a:latin typeface="Times New Roman" panose="02020603050405020304" pitchFamily="18" charset="0"/>
                <a:cs typeface="Times New Roman" panose="02020603050405020304" pitchFamily="18" charset="0"/>
              </a:rPr>
              <a:t> </a:t>
            </a:r>
            <a:r>
              <a:rPr lang="de-DE" sz="3200" b="1" dirty="0">
                <a:solidFill>
                  <a:srgbClr val="C00000"/>
                </a:solidFill>
                <a:latin typeface="Times New Roman" panose="02020603050405020304" pitchFamily="18" charset="0"/>
                <a:cs typeface="Times New Roman" panose="02020603050405020304" pitchFamily="18" charset="0"/>
              </a:rPr>
              <a:t>D.F</a:t>
            </a:r>
            <a:r>
              <a:rPr lang="de-DE" sz="3200" b="1" dirty="0" smtClean="0">
                <a:solidFill>
                  <a:srgbClr val="C00000"/>
                </a:solidFill>
                <a:latin typeface="Times New Roman" panose="02020603050405020304" pitchFamily="18" charset="0"/>
                <a:cs typeface="Times New Roman" panose="02020603050405020304" pitchFamily="18" charset="0"/>
              </a:rPr>
              <a:t>., </a:t>
            </a:r>
            <a:r>
              <a:rPr lang="de-DE" sz="3200" b="1" dirty="0">
                <a:solidFill>
                  <a:srgbClr val="C00000"/>
                </a:solidFill>
                <a:latin typeface="Times New Roman" panose="02020603050405020304" pitchFamily="18" charset="0"/>
                <a:cs typeface="Times New Roman" panose="02020603050405020304" pitchFamily="18" charset="0"/>
              </a:rPr>
              <a:t>2007</a:t>
            </a: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27389" y="1991006"/>
            <a:ext cx="3337220" cy="4718139"/>
          </a:xfrm>
          <a:prstGeom prst="rect">
            <a:avLst/>
          </a:prstGeom>
        </p:spPr>
      </p:pic>
    </p:spTree>
    <p:extLst>
      <p:ext uri="{BB962C8B-B14F-4D97-AF65-F5344CB8AC3E}">
        <p14:creationId xmlns:p14="http://schemas.microsoft.com/office/powerpoint/2010/main" xmlns="" val="132566986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16.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Rostock, Oktober 2007</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5" name="Grafik 4"/>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08455" y="1636722"/>
            <a:ext cx="3375090" cy="5104320"/>
          </a:xfrm>
          <a:prstGeom prst="rect">
            <a:avLst/>
          </a:prstGeom>
        </p:spPr>
      </p:pic>
    </p:spTree>
    <p:extLst>
      <p:ext uri="{BB962C8B-B14F-4D97-AF65-F5344CB8AC3E}">
        <p14:creationId xmlns:p14="http://schemas.microsoft.com/office/powerpoint/2010/main" xmlns="" val="14750348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16. Jahrestagung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Rostock, Oktober 2007</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64539" y="1605626"/>
            <a:ext cx="6662922" cy="4997191"/>
          </a:xfrm>
          <a:prstGeom prst="rect">
            <a:avLst/>
          </a:prstGeom>
        </p:spPr>
      </p:pic>
    </p:spTree>
    <p:extLst>
      <p:ext uri="{BB962C8B-B14F-4D97-AF65-F5344CB8AC3E}">
        <p14:creationId xmlns:p14="http://schemas.microsoft.com/office/powerpoint/2010/main" xmlns="" val="250029724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18. Jahrestagung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Berlin, September 2010</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22945" y="1704754"/>
            <a:ext cx="6546110" cy="4909582"/>
          </a:xfrm>
          <a:prstGeom prst="rect">
            <a:avLst/>
          </a:prstGeom>
        </p:spPr>
      </p:pic>
    </p:spTree>
    <p:extLst>
      <p:ext uri="{BB962C8B-B14F-4D97-AF65-F5344CB8AC3E}">
        <p14:creationId xmlns:p14="http://schemas.microsoft.com/office/powerpoint/2010/main" xmlns="" val="67283428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18. </a:t>
            </a:r>
            <a:r>
              <a:rPr lang="de-DE" sz="3600" b="1" dirty="0" smtClean="0">
                <a:solidFill>
                  <a:srgbClr val="C00000"/>
                </a:solidFill>
                <a:latin typeface="Times New Roman" panose="02020603050405020304" pitchFamily="18" charset="0"/>
                <a:cs typeface="Times New Roman" panose="02020603050405020304" pitchFamily="18" charset="0"/>
              </a:rPr>
              <a:t>Jahrestagung </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Berlin, </a:t>
            </a:r>
            <a:r>
              <a:rPr lang="de-DE" sz="3600" b="1" dirty="0">
                <a:solidFill>
                  <a:srgbClr val="C00000"/>
                </a:solidFill>
                <a:latin typeface="Times New Roman" panose="02020603050405020304" pitchFamily="18" charset="0"/>
                <a:cs typeface="Times New Roman" panose="02020603050405020304" pitchFamily="18" charset="0"/>
              </a:rPr>
              <a:t>September 2010</a:t>
            </a: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32568" y="1623220"/>
            <a:ext cx="6726864" cy="5045148"/>
          </a:xfrm>
          <a:prstGeom prst="rect">
            <a:avLst/>
          </a:prstGeom>
        </p:spPr>
      </p:pic>
    </p:spTree>
    <p:extLst>
      <p:ext uri="{BB962C8B-B14F-4D97-AF65-F5344CB8AC3E}">
        <p14:creationId xmlns:p14="http://schemas.microsoft.com/office/powerpoint/2010/main" xmlns="" val="178104939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18. </a:t>
            </a:r>
            <a:r>
              <a:rPr lang="de-DE" sz="3600" b="1" dirty="0" smtClean="0">
                <a:solidFill>
                  <a:srgbClr val="C00000"/>
                </a:solidFill>
                <a:latin typeface="Times New Roman" panose="02020603050405020304" pitchFamily="18" charset="0"/>
                <a:cs typeface="Times New Roman" panose="02020603050405020304" pitchFamily="18" charset="0"/>
              </a:rPr>
              <a:t>Jahrestagung </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Berlin, September </a:t>
            </a:r>
            <a:r>
              <a:rPr lang="de-DE" sz="3600" b="1" dirty="0">
                <a:solidFill>
                  <a:srgbClr val="C00000"/>
                </a:solidFill>
                <a:latin typeface="Times New Roman" panose="02020603050405020304" pitchFamily="18" charset="0"/>
                <a:cs typeface="Times New Roman" panose="02020603050405020304" pitchFamily="18" charset="0"/>
              </a:rPr>
              <a:t>2010</a:t>
            </a: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93582" y="1626337"/>
            <a:ext cx="6804836" cy="5103627"/>
          </a:xfrm>
          <a:prstGeom prst="rect">
            <a:avLst/>
          </a:prstGeom>
        </p:spPr>
      </p:pic>
    </p:spTree>
    <p:extLst>
      <p:ext uri="{BB962C8B-B14F-4D97-AF65-F5344CB8AC3E}">
        <p14:creationId xmlns:p14="http://schemas.microsoft.com/office/powerpoint/2010/main" xmlns="" val="7806920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18. </a:t>
            </a:r>
            <a:r>
              <a:rPr lang="de-DE" sz="3600" b="1" dirty="0" smtClean="0">
                <a:solidFill>
                  <a:srgbClr val="C00000"/>
                </a:solidFill>
                <a:latin typeface="Times New Roman" panose="02020603050405020304" pitchFamily="18" charset="0"/>
                <a:cs typeface="Times New Roman" panose="02020603050405020304" pitchFamily="18" charset="0"/>
              </a:rPr>
              <a:t>Jahrestagung </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Berlin, </a:t>
            </a:r>
            <a:r>
              <a:rPr lang="de-DE" sz="3600" b="1" dirty="0">
                <a:solidFill>
                  <a:srgbClr val="C00000"/>
                </a:solidFill>
                <a:latin typeface="Times New Roman" panose="02020603050405020304" pitchFamily="18" charset="0"/>
                <a:cs typeface="Times New Roman" panose="02020603050405020304" pitchFamily="18" charset="0"/>
              </a:rPr>
              <a:t>September 2010</a:t>
            </a: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612951" y="1524000"/>
            <a:ext cx="6966097" cy="5224573"/>
          </a:xfrm>
          <a:prstGeom prst="rect">
            <a:avLst/>
          </a:prstGeom>
        </p:spPr>
      </p:pic>
    </p:spTree>
    <p:extLst>
      <p:ext uri="{BB962C8B-B14F-4D97-AF65-F5344CB8AC3E}">
        <p14:creationId xmlns:p14="http://schemas.microsoft.com/office/powerpoint/2010/main" xmlns="" val="16126586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Autofit/>
          </a:bodyPr>
          <a:lstStyle/>
          <a:p>
            <a:pPr algn="ctr"/>
            <a:r>
              <a:rPr lang="de-DE" sz="3200" b="1" dirty="0">
                <a:solidFill>
                  <a:srgbClr val="C00000"/>
                </a:solidFill>
                <a:latin typeface="Times New Roman" panose="02020603050405020304" pitchFamily="18" charset="0"/>
                <a:cs typeface="Times New Roman" panose="02020603050405020304" pitchFamily="18" charset="0"/>
              </a:rPr>
              <a:t>18. </a:t>
            </a:r>
            <a:r>
              <a:rPr lang="de-DE" sz="3200" b="1" dirty="0" smtClean="0">
                <a:solidFill>
                  <a:srgbClr val="C00000"/>
                </a:solidFill>
                <a:latin typeface="Times New Roman" panose="02020603050405020304" pitchFamily="18" charset="0"/>
                <a:cs typeface="Times New Roman" panose="02020603050405020304" pitchFamily="18" charset="0"/>
              </a:rPr>
              <a:t>Jahrestagung</a:t>
            </a:r>
            <a:r>
              <a:rPr lang="de-DE" sz="3200" b="1" dirty="0">
                <a:solidFill>
                  <a:srgbClr val="C00000"/>
                </a:solidFill>
                <a:latin typeface="Times New Roman" panose="02020603050405020304" pitchFamily="18" charset="0"/>
                <a:cs typeface="Times New Roman" panose="02020603050405020304" pitchFamily="18" charset="0"/>
              </a:rPr>
              <a:t/>
            </a:r>
            <a:br>
              <a:rPr lang="de-DE" sz="3200" b="1" dirty="0">
                <a:solidFill>
                  <a:srgbClr val="C00000"/>
                </a:solidFill>
                <a:latin typeface="Times New Roman" panose="02020603050405020304" pitchFamily="18" charset="0"/>
                <a:cs typeface="Times New Roman" panose="02020603050405020304" pitchFamily="18" charset="0"/>
              </a:rPr>
            </a:br>
            <a:r>
              <a:rPr lang="de-DE" sz="3200" b="1" dirty="0" smtClean="0">
                <a:solidFill>
                  <a:srgbClr val="C00000"/>
                </a:solidFill>
                <a:latin typeface="Times New Roman" panose="02020603050405020304" pitchFamily="18" charset="0"/>
                <a:cs typeface="Times New Roman" panose="02020603050405020304" pitchFamily="18" charset="0"/>
              </a:rPr>
              <a:t>Berlin, </a:t>
            </a:r>
            <a:r>
              <a:rPr lang="de-DE" sz="3200" b="1" dirty="0">
                <a:solidFill>
                  <a:srgbClr val="C00000"/>
                </a:solidFill>
                <a:latin typeface="Times New Roman" panose="02020603050405020304" pitchFamily="18" charset="0"/>
                <a:cs typeface="Times New Roman" panose="02020603050405020304" pitchFamily="18" charset="0"/>
              </a:rPr>
              <a:t>September 2010</a:t>
            </a: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21409" y="1743740"/>
            <a:ext cx="6549182" cy="4911887"/>
          </a:xfrm>
          <a:prstGeom prst="rect">
            <a:avLst/>
          </a:prstGeom>
        </p:spPr>
      </p:pic>
    </p:spTree>
    <p:extLst>
      <p:ext uri="{BB962C8B-B14F-4D97-AF65-F5344CB8AC3E}">
        <p14:creationId xmlns:p14="http://schemas.microsoft.com/office/powerpoint/2010/main" xmlns="" val="226776803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Online-Zeitschrift mit Beiträgen der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18. Jahrestagung, Berlin 2010</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4457118" y="1613006"/>
            <a:ext cx="3277764" cy="5024125"/>
          </a:xfrm>
          <a:prstGeom prst="rect">
            <a:avLst/>
          </a:prstGeom>
        </p:spPr>
      </p:pic>
    </p:spTree>
    <p:extLst>
      <p:ext uri="{BB962C8B-B14F-4D97-AF65-F5344CB8AC3E}">
        <p14:creationId xmlns:p14="http://schemas.microsoft.com/office/powerpoint/2010/main" xmlns="" val="162779178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048000" y="1619853"/>
            <a:ext cx="6096000" cy="4616648"/>
          </a:xfrm>
          <a:prstGeom prst="rect">
            <a:avLst/>
          </a:prstGeom>
        </p:spPr>
        <p:txBody>
          <a:bodyPr>
            <a:spAutoFit/>
          </a:bodyPr>
          <a:lstStyle/>
          <a:p>
            <a:pPr marR="33570" algn="ctr"/>
            <a:r>
              <a:rPr lang="de-DE" b="1" dirty="0">
                <a:latin typeface="Arial" panose="020B0604020202020204" pitchFamily="34" charset="0"/>
              </a:rPr>
              <a:t>§ 2 (Vereinszweck)</a:t>
            </a:r>
          </a:p>
          <a:p>
            <a:pPr marR="1080" algn="just"/>
            <a:r>
              <a:rPr lang="de-DE" dirty="0" smtClean="0">
                <a:latin typeface="Arial" panose="020B0604020202020204" pitchFamily="34" charset="0"/>
              </a:rPr>
              <a:t>(1) Angesichts </a:t>
            </a:r>
            <a:r>
              <a:rPr lang="de-DE" dirty="0">
                <a:latin typeface="Arial" panose="020B0604020202020204" pitchFamily="34" charset="0"/>
              </a:rPr>
              <a:t>der traditionellen Freundschaft und der ständig zunehmenden </a:t>
            </a:r>
            <a:r>
              <a:rPr lang="de-DE" dirty="0" smtClean="0">
                <a:latin typeface="Arial" panose="020B0604020202020204" pitchFamily="34" charset="0"/>
              </a:rPr>
              <a:t>Beziehungen </a:t>
            </a:r>
            <a:r>
              <a:rPr lang="de-DE" dirty="0">
                <a:latin typeface="Arial" panose="020B0604020202020204" pitchFamily="34" charset="0"/>
              </a:rPr>
              <a:t>zwischen der Bundesrepublik Deutschland und den Vereinigten </a:t>
            </a:r>
            <a:r>
              <a:rPr lang="de-DE" dirty="0" smtClean="0">
                <a:latin typeface="Arial" panose="020B0604020202020204" pitchFamily="34" charset="0"/>
              </a:rPr>
              <a:t>Mexikanischen </a:t>
            </a:r>
            <a:r>
              <a:rPr lang="de-DE" dirty="0">
                <a:latin typeface="Arial" panose="020B0604020202020204" pitchFamily="34" charset="0"/>
              </a:rPr>
              <a:t>Staaten ist es das Ziel der Deutsch-Mexikanischen </a:t>
            </a:r>
            <a:r>
              <a:rPr lang="de-DE" dirty="0" smtClean="0">
                <a:latin typeface="Arial" panose="020B0604020202020204" pitchFamily="34" charset="0"/>
              </a:rPr>
              <a:t>Juristenvereinigung</a:t>
            </a:r>
            <a:r>
              <a:rPr lang="de-DE" dirty="0">
                <a:latin typeface="Arial" panose="020B0604020202020204" pitchFamily="34" charset="0"/>
              </a:rPr>
              <a:t>, die wechselseitige Kenntnis und das Verständnis der beiden </a:t>
            </a:r>
            <a:r>
              <a:rPr lang="de-DE" dirty="0" smtClean="0">
                <a:latin typeface="Arial" panose="020B0604020202020204" pitchFamily="34" charset="0"/>
              </a:rPr>
              <a:t>Rechtsordnungen </a:t>
            </a:r>
            <a:r>
              <a:rPr lang="de-DE" dirty="0">
                <a:latin typeface="Arial" panose="020B0604020202020204" pitchFamily="34" charset="0"/>
              </a:rPr>
              <a:t>zu fördern. Diesem Zweck sollen Sammlung und Austausch von </a:t>
            </a:r>
            <a:r>
              <a:rPr lang="de-DE" dirty="0" smtClean="0">
                <a:latin typeface="Arial" panose="020B0604020202020204" pitchFamily="34" charset="0"/>
              </a:rPr>
              <a:t>Informationen</a:t>
            </a:r>
            <a:r>
              <a:rPr lang="de-DE" dirty="0">
                <a:latin typeface="Arial" panose="020B0604020202020204" pitchFamily="34" charset="0"/>
              </a:rPr>
              <a:t>, zweisprachige Publikationen und Vorträge, fachliche </a:t>
            </a:r>
            <a:r>
              <a:rPr lang="de-DE" dirty="0" smtClean="0">
                <a:latin typeface="Arial" panose="020B0604020202020204" pitchFamily="34" charset="0"/>
              </a:rPr>
              <a:t>Zusammenkünfte </a:t>
            </a:r>
            <a:r>
              <a:rPr lang="de-DE" dirty="0">
                <a:latin typeface="Arial" panose="020B0604020202020204" pitchFamily="34" charset="0"/>
              </a:rPr>
              <a:t>in beiden Staaten sowie die Durchführung wissenschaftlicher Arbeiten über Fragen von beiderseitigem Interesse dienen. Die Ergebnisse sollen </a:t>
            </a:r>
            <a:r>
              <a:rPr lang="de-DE" dirty="0" smtClean="0">
                <a:latin typeface="Arial" panose="020B0604020202020204" pitchFamily="34" charset="0"/>
              </a:rPr>
              <a:t>gleichermaßen </a:t>
            </a:r>
            <a:r>
              <a:rPr lang="de-DE" dirty="0">
                <a:latin typeface="Arial" panose="020B0604020202020204" pitchFamily="34" charset="0"/>
              </a:rPr>
              <a:t>Praxis und Wissenschaft zugute kommen.</a:t>
            </a:r>
          </a:p>
          <a:p>
            <a:pPr algn="just"/>
            <a:endParaRPr lang="de-DE" sz="2400" b="0" i="0" u="none" strike="noStrike" baseline="0" dirty="0" smtClean="0">
              <a:latin typeface="Arial" panose="020B0604020202020204" pitchFamily="34" charset="0"/>
            </a:endParaRPr>
          </a:p>
        </p:txBody>
      </p:sp>
      <p:sp>
        <p:nvSpPr>
          <p:cNvPr id="4" name="Titel 1"/>
          <p:cNvSpPr txBox="1">
            <a:spLocks/>
          </p:cNvSpPr>
          <p:nvPr/>
        </p:nvSpPr>
        <p:spPr>
          <a:xfrm>
            <a:off x="838200" y="542925"/>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Satzung der DMJV</a:t>
            </a:r>
            <a:endParaRPr lang="de-DE"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6660718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25-jähriges Jubiläum der DMJV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München, Oktober 2013</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18586" y="1701210"/>
            <a:ext cx="8354828" cy="4699590"/>
          </a:xfrm>
          <a:prstGeom prst="rect">
            <a:avLst/>
          </a:prstGeom>
        </p:spPr>
      </p:pic>
    </p:spTree>
    <p:extLst>
      <p:ext uri="{BB962C8B-B14F-4D97-AF65-F5344CB8AC3E}">
        <p14:creationId xmlns:p14="http://schemas.microsoft.com/office/powerpoint/2010/main" xmlns="" val="40530418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25-jähriges Jubiläum der </a:t>
            </a:r>
            <a:r>
              <a:rPr lang="de-DE" sz="3600" b="1" dirty="0" smtClean="0">
                <a:solidFill>
                  <a:srgbClr val="C00000"/>
                </a:solidFill>
                <a:latin typeface="Times New Roman" panose="02020603050405020304" pitchFamily="18" charset="0"/>
                <a:cs typeface="Times New Roman" panose="02020603050405020304" pitchFamily="18" charset="0"/>
              </a:rPr>
              <a:t>DMJV </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München, </a:t>
            </a:r>
            <a:r>
              <a:rPr lang="de-DE" sz="3600" b="1" dirty="0">
                <a:solidFill>
                  <a:srgbClr val="C00000"/>
                </a:solidFill>
                <a:latin typeface="Times New Roman" panose="02020603050405020304" pitchFamily="18" charset="0"/>
                <a:cs typeface="Times New Roman" panose="02020603050405020304" pitchFamily="18" charset="0"/>
              </a:rPr>
              <a:t>Oktober 2013</a:t>
            </a: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919767" y="1681272"/>
            <a:ext cx="8352466" cy="4698263"/>
          </a:xfrm>
          <a:prstGeom prst="rect">
            <a:avLst/>
          </a:prstGeom>
        </p:spPr>
      </p:pic>
    </p:spTree>
    <p:extLst>
      <p:ext uri="{BB962C8B-B14F-4D97-AF65-F5344CB8AC3E}">
        <p14:creationId xmlns:p14="http://schemas.microsoft.com/office/powerpoint/2010/main" xmlns="" val="33292471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25-jähriges Jubiläum der </a:t>
            </a:r>
            <a:r>
              <a:rPr lang="de-DE" sz="3600" b="1" dirty="0" smtClean="0">
                <a:solidFill>
                  <a:srgbClr val="C00000"/>
                </a:solidFill>
                <a:latin typeface="Times New Roman" panose="02020603050405020304" pitchFamily="18" charset="0"/>
                <a:cs typeface="Times New Roman" panose="02020603050405020304" pitchFamily="18" charset="0"/>
              </a:rPr>
              <a:t>DMJV</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München, </a:t>
            </a:r>
            <a:r>
              <a:rPr lang="de-DE" sz="3600" b="1" dirty="0">
                <a:solidFill>
                  <a:srgbClr val="C00000"/>
                </a:solidFill>
                <a:latin typeface="Times New Roman" panose="02020603050405020304" pitchFamily="18" charset="0"/>
                <a:cs typeface="Times New Roman" panose="02020603050405020304" pitchFamily="18" charset="0"/>
              </a:rPr>
              <a:t>Oktober 2013</a:t>
            </a: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758507" y="1680608"/>
            <a:ext cx="8674985" cy="4879679"/>
          </a:xfrm>
          <a:prstGeom prst="rect">
            <a:avLst/>
          </a:prstGeom>
        </p:spPr>
      </p:pic>
    </p:spTree>
    <p:extLst>
      <p:ext uri="{BB962C8B-B14F-4D97-AF65-F5344CB8AC3E}">
        <p14:creationId xmlns:p14="http://schemas.microsoft.com/office/powerpoint/2010/main" xmlns="" val="78623830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23. Jahrestagung, </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Frankfurt a.M., Dezember 2015</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710121" y="1609060"/>
            <a:ext cx="6771758" cy="5078819"/>
          </a:xfrm>
          <a:prstGeom prst="rect">
            <a:avLst/>
          </a:prstGeom>
        </p:spPr>
      </p:pic>
    </p:spTree>
    <p:extLst>
      <p:ext uri="{BB962C8B-B14F-4D97-AF65-F5344CB8AC3E}">
        <p14:creationId xmlns:p14="http://schemas.microsoft.com/office/powerpoint/2010/main" xmlns="" val="25423160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533399"/>
            <a:ext cx="10972800" cy="1413933"/>
          </a:xfrm>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24.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Würzburg, Oktober </a:t>
            </a:r>
            <a:r>
              <a:rPr lang="de-DE" sz="3600" b="1" dirty="0">
                <a:solidFill>
                  <a:srgbClr val="C00000"/>
                </a:solidFill>
                <a:latin typeface="Times New Roman" panose="02020603050405020304" pitchFamily="18" charset="0"/>
                <a:cs typeface="Times New Roman" panose="02020603050405020304" pitchFamily="18" charset="0"/>
              </a:rPr>
              <a:t>2016</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 Erster Tag </a:t>
            </a:r>
            <a:r>
              <a:rPr lang="de-DE" sz="3600" b="1" dirty="0">
                <a:solidFill>
                  <a:srgbClr val="C00000"/>
                </a:solidFill>
                <a:latin typeface="Times New Roman" panose="02020603050405020304" pitchFamily="18" charset="0"/>
                <a:cs typeface="Times New Roman" panose="02020603050405020304" pitchFamily="18" charset="0"/>
              </a:rPr>
              <a:t>–</a:t>
            </a: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68114" y="2071447"/>
            <a:ext cx="8055772" cy="4531371"/>
          </a:xfrm>
          <a:prstGeom prst="rect">
            <a:avLst/>
          </a:prstGeom>
        </p:spPr>
      </p:pic>
    </p:spTree>
    <p:extLst>
      <p:ext uri="{BB962C8B-B14F-4D97-AF65-F5344CB8AC3E}">
        <p14:creationId xmlns:p14="http://schemas.microsoft.com/office/powerpoint/2010/main" xmlns="" val="41824422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099421" y="1989710"/>
            <a:ext cx="7993158" cy="4496151"/>
          </a:xfrm>
          <a:prstGeom prst="rect">
            <a:avLst/>
          </a:prstGeom>
        </p:spPr>
      </p:pic>
      <p:sp>
        <p:nvSpPr>
          <p:cNvPr id="7" name="Titel 1"/>
          <p:cNvSpPr>
            <a:spLocks noGrp="1"/>
          </p:cNvSpPr>
          <p:nvPr>
            <p:ph type="title"/>
          </p:nvPr>
        </p:nvSpPr>
        <p:spPr>
          <a:xfrm>
            <a:off x="622663" y="501953"/>
            <a:ext cx="10972800" cy="1159934"/>
          </a:xfrm>
        </p:spPr>
        <p:txBody>
          <a:bodyPr>
            <a:normAutofit fontScale="90000"/>
          </a:body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24. 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Würzburg, Oktober </a:t>
            </a:r>
            <a:r>
              <a:rPr lang="de-DE" sz="3600" b="1" dirty="0">
                <a:solidFill>
                  <a:srgbClr val="C00000"/>
                </a:solidFill>
                <a:latin typeface="Times New Roman" panose="02020603050405020304" pitchFamily="18" charset="0"/>
                <a:cs typeface="Times New Roman" panose="02020603050405020304" pitchFamily="18" charset="0"/>
              </a:rPr>
              <a:t>2016</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 Erster Tag </a:t>
            </a:r>
            <a:r>
              <a:rPr lang="de-DE" sz="3600" b="1" dirty="0">
                <a:solidFill>
                  <a:srgbClr val="C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25880015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570412" y="532675"/>
            <a:ext cx="10972800" cy="1244600"/>
          </a:xfrm>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24. </a:t>
            </a:r>
            <a:r>
              <a:rPr lang="de-DE" sz="3600" b="1" dirty="0" smtClean="0">
                <a:solidFill>
                  <a:srgbClr val="C00000"/>
                </a:solidFill>
                <a:latin typeface="Times New Roman" panose="02020603050405020304" pitchFamily="18" charset="0"/>
                <a:cs typeface="Times New Roman" panose="02020603050405020304" pitchFamily="18" charset="0"/>
              </a:rPr>
              <a:t>Jahrestagung </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Würzburg, Oktober 2016</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 Zweiter Tag –</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886136" y="1915614"/>
            <a:ext cx="6419727" cy="4814795"/>
          </a:xfrm>
          <a:prstGeom prst="rect">
            <a:avLst/>
          </a:prstGeom>
        </p:spPr>
      </p:pic>
    </p:spTree>
    <p:extLst>
      <p:ext uri="{BB962C8B-B14F-4D97-AF65-F5344CB8AC3E}">
        <p14:creationId xmlns:p14="http://schemas.microsoft.com/office/powerpoint/2010/main" xmlns="" val="324865676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a:xfrm>
            <a:off x="609600" y="558800"/>
            <a:ext cx="10972800" cy="1159933"/>
          </a:xfrm>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24. </a:t>
            </a:r>
            <a:r>
              <a:rPr lang="de-DE" sz="3600" b="1" dirty="0" smtClean="0">
                <a:solidFill>
                  <a:srgbClr val="C00000"/>
                </a:solidFill>
                <a:latin typeface="Times New Roman" panose="02020603050405020304" pitchFamily="18" charset="0"/>
                <a:cs typeface="Times New Roman" panose="02020603050405020304" pitchFamily="18" charset="0"/>
              </a:rPr>
              <a:t>Jahrestagung </a:t>
            </a:r>
            <a:r>
              <a:rPr lang="de-DE" sz="3600" b="1" dirty="0">
                <a:solidFill>
                  <a:srgbClr val="C00000"/>
                </a:solidFill>
                <a:latin typeface="Times New Roman" panose="02020603050405020304" pitchFamily="18" charset="0"/>
                <a:cs typeface="Times New Roman" panose="02020603050405020304" pitchFamily="18" charset="0"/>
              </a:rPr>
              <a:t/>
            </a:r>
            <a:br>
              <a:rPr lang="de-DE" sz="3600" b="1" dirty="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Würzburg, </a:t>
            </a:r>
            <a:r>
              <a:rPr lang="de-DE" sz="3600" b="1" dirty="0">
                <a:solidFill>
                  <a:srgbClr val="C00000"/>
                </a:solidFill>
                <a:latin typeface="Times New Roman" panose="02020603050405020304" pitchFamily="18" charset="0"/>
                <a:cs typeface="Times New Roman" panose="02020603050405020304" pitchFamily="18" charset="0"/>
              </a:rPr>
              <a:t>Oktober </a:t>
            </a:r>
            <a:r>
              <a:rPr lang="de-DE" sz="3600" b="1" dirty="0" smtClean="0">
                <a:solidFill>
                  <a:srgbClr val="C00000"/>
                </a:solidFill>
                <a:latin typeface="Times New Roman" panose="02020603050405020304" pitchFamily="18" charset="0"/>
                <a:cs typeface="Times New Roman" panose="02020603050405020304" pitchFamily="18" charset="0"/>
              </a:rPr>
              <a:t>2016</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 Zweiter Tag –</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3" name="Grafik 2"/>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2969424" y="1944853"/>
            <a:ext cx="6253151" cy="4689863"/>
          </a:xfrm>
          <a:prstGeom prst="rect">
            <a:avLst/>
          </a:prstGeom>
        </p:spPr>
      </p:pic>
    </p:spTree>
    <p:extLst>
      <p:ext uri="{BB962C8B-B14F-4D97-AF65-F5344CB8AC3E}">
        <p14:creationId xmlns:p14="http://schemas.microsoft.com/office/powerpoint/2010/main" xmlns="" val="23069809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3048000" y="1690688"/>
            <a:ext cx="6096000" cy="3416320"/>
          </a:xfrm>
          <a:prstGeom prst="rect">
            <a:avLst/>
          </a:prstGeom>
        </p:spPr>
        <p:txBody>
          <a:bodyPr>
            <a:spAutoFit/>
          </a:bodyPr>
          <a:lstStyle/>
          <a:p>
            <a:pPr marR="31230" algn="ctr"/>
            <a:r>
              <a:rPr lang="de-DE" b="1" dirty="0" smtClean="0">
                <a:latin typeface="Arial" panose="020B0604020202020204" pitchFamily="34" charset="0"/>
              </a:rPr>
              <a:t>§ 2 (Vereinszweck)</a:t>
            </a:r>
          </a:p>
          <a:p>
            <a:pPr marR="31230" algn="ctr"/>
            <a:r>
              <a:rPr lang="de-DE" dirty="0" smtClean="0">
                <a:latin typeface="Arial" panose="020B0604020202020204" pitchFamily="34" charset="0"/>
              </a:rPr>
              <a:t>(2) Die Verwirklichung der Vereinsziele erfolgt in Abstimmung mit der Deutsch-Mexikanischen Gesellschaft e.V.</a:t>
            </a:r>
          </a:p>
          <a:p>
            <a:pPr marR="31230" algn="ctr"/>
            <a:endParaRPr lang="de-DE" dirty="0">
              <a:latin typeface="Arial" panose="020B0604020202020204" pitchFamily="34" charset="0"/>
            </a:endParaRPr>
          </a:p>
          <a:p>
            <a:pPr marR="31230" algn="ctr"/>
            <a:r>
              <a:rPr lang="de-DE" b="1" dirty="0" smtClean="0">
                <a:latin typeface="Arial" panose="020B0604020202020204" pitchFamily="34" charset="0"/>
              </a:rPr>
              <a:t>§ </a:t>
            </a:r>
            <a:r>
              <a:rPr lang="de-DE" b="1" dirty="0">
                <a:latin typeface="Arial" panose="020B0604020202020204" pitchFamily="34" charset="0"/>
              </a:rPr>
              <a:t>12 (Vereinsvermögen)</a:t>
            </a:r>
          </a:p>
          <a:p>
            <a:pPr marR="1070" algn="just"/>
            <a:r>
              <a:rPr lang="de-DE" dirty="0">
                <a:latin typeface="Arial" panose="020B0604020202020204" pitchFamily="34" charset="0"/>
              </a:rPr>
              <a:t>Bei Auflösung oder Aufhebung des Vereins oder bei Wegfall seines bisherigen Zwecks fällt das Vermögen des Vereins nach Befriedigung aller Verbindlichkeiten an die Deutsch- Mexikanische Gesellschaft </a:t>
            </a:r>
            <a:r>
              <a:rPr lang="de-DE" dirty="0" err="1">
                <a:latin typeface="Arial" panose="020B0604020202020204" pitchFamily="34" charset="0"/>
              </a:rPr>
              <a:t>e.V</a:t>
            </a:r>
            <a:r>
              <a:rPr lang="de-DE" dirty="0">
                <a:latin typeface="Arial" panose="020B0604020202020204" pitchFamily="34" charset="0"/>
              </a:rPr>
              <a:t>, die es unmittelbar und ausschließlich für gemeinnützige</a:t>
            </a:r>
          </a:p>
          <a:p>
            <a:r>
              <a:rPr lang="de-DE" dirty="0">
                <a:latin typeface="Arial" panose="020B0604020202020204" pitchFamily="34" charset="0"/>
              </a:rPr>
              <a:t>Zwecke zu verwenden hat.</a:t>
            </a:r>
          </a:p>
        </p:txBody>
      </p:sp>
      <p:sp>
        <p:nvSpPr>
          <p:cNvPr id="4" name="Titel 1"/>
          <p:cNvSpPr txBox="1">
            <a:spLocks/>
          </p:cNvSpPr>
          <p:nvPr/>
        </p:nvSpPr>
        <p:spPr>
          <a:xfrm>
            <a:off x="838200" y="559859"/>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DE" sz="3600" b="1" dirty="0" smtClean="0">
                <a:solidFill>
                  <a:srgbClr val="C00000"/>
                </a:solidFill>
                <a:latin typeface="Times New Roman" panose="02020603050405020304" pitchFamily="18" charset="0"/>
                <a:cs typeface="Times New Roman" panose="02020603050405020304" pitchFamily="18" charset="0"/>
              </a:rPr>
              <a:t>Satzung der DMJV</a:t>
            </a:r>
            <a:endParaRPr lang="de-DE" sz="36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3791234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3670610" y="406400"/>
            <a:ext cx="4850780" cy="6451600"/>
          </a:xfrm>
          <a:prstGeom prst="rect">
            <a:avLst/>
          </a:prstGeom>
        </p:spPr>
      </p:pic>
    </p:spTree>
    <p:extLst>
      <p:ext uri="{BB962C8B-B14F-4D97-AF65-F5344CB8AC3E}">
        <p14:creationId xmlns:p14="http://schemas.microsoft.com/office/powerpoint/2010/main" xmlns="" val="382675671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1. </a:t>
            </a:r>
            <a:r>
              <a:rPr lang="de-DE" sz="3600" b="1" dirty="0" smtClean="0">
                <a:solidFill>
                  <a:srgbClr val="C00000"/>
                </a:solidFill>
                <a:latin typeface="Times New Roman" panose="02020603050405020304" pitchFamily="18" charset="0"/>
                <a:cs typeface="Times New Roman" panose="02020603050405020304" pitchFamily="18" charset="0"/>
              </a:rPr>
              <a:t>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Bornheim-</a:t>
            </a:r>
            <a:r>
              <a:rPr lang="de-DE" sz="3600" b="1" dirty="0" err="1" smtClean="0">
                <a:solidFill>
                  <a:srgbClr val="C00000"/>
                </a:solidFill>
                <a:latin typeface="Times New Roman" panose="02020603050405020304" pitchFamily="18" charset="0"/>
                <a:cs typeface="Times New Roman" panose="02020603050405020304" pitchFamily="18" charset="0"/>
              </a:rPr>
              <a:t>Walberberg</a:t>
            </a:r>
            <a:r>
              <a:rPr lang="de-DE" sz="3600" b="1" dirty="0" smtClean="0">
                <a:solidFill>
                  <a:srgbClr val="C00000"/>
                </a:solidFill>
                <a:latin typeface="Times New Roman" panose="02020603050405020304" pitchFamily="18" charset="0"/>
                <a:cs typeface="Times New Roman" panose="02020603050405020304" pitchFamily="18" charset="0"/>
              </a:rPr>
              <a:t>, Juni 1989</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5" name="Inhaltsplatzhalter 4"/>
          <p:cNvPicPr>
            <a:picLocks noGrp="1"/>
          </p:cNvPicPr>
          <p:nvPr>
            <p:ph idx="1"/>
          </p:nvPr>
        </p:nvPicPr>
        <p:blipFill>
          <a:blip r:embed="rId3" cstate="print">
            <a:extLst>
              <a:ext uri="{28A0092B-C50C-407E-A947-70E740481C1C}">
                <a14:useLocalDpi xmlns:a14="http://schemas.microsoft.com/office/drawing/2010/main" xmlns="" val="0"/>
              </a:ext>
            </a:extLst>
          </a:blip>
          <a:stretch>
            <a:fillRect/>
          </a:stretch>
        </p:blipFill>
        <p:spPr bwMode="auto">
          <a:xfrm>
            <a:off x="2817785" y="1768549"/>
            <a:ext cx="6556429" cy="4735445"/>
          </a:xfrm>
          <a:prstGeom prst="rect">
            <a:avLst/>
          </a:prstGeom>
          <a:noFill/>
          <a:ln>
            <a:noFill/>
          </a:ln>
        </p:spPr>
      </p:pic>
    </p:spTree>
    <p:extLst>
      <p:ext uri="{BB962C8B-B14F-4D97-AF65-F5344CB8AC3E}">
        <p14:creationId xmlns:p14="http://schemas.microsoft.com/office/powerpoint/2010/main" xmlns="" val="127298259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1. </a:t>
            </a:r>
            <a:r>
              <a:rPr lang="de-DE" sz="3600" b="1" dirty="0" smtClean="0">
                <a:solidFill>
                  <a:srgbClr val="C00000"/>
                </a:solidFill>
                <a:latin typeface="Times New Roman" panose="02020603050405020304" pitchFamily="18" charset="0"/>
                <a:cs typeface="Times New Roman" panose="02020603050405020304" pitchFamily="18" charset="0"/>
              </a:rPr>
              <a:t>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Bornheim-</a:t>
            </a:r>
            <a:r>
              <a:rPr lang="de-DE" sz="3600" b="1" dirty="0" err="1" smtClean="0">
                <a:solidFill>
                  <a:srgbClr val="C00000"/>
                </a:solidFill>
                <a:latin typeface="Times New Roman" panose="02020603050405020304" pitchFamily="18" charset="0"/>
                <a:cs typeface="Times New Roman" panose="02020603050405020304" pitchFamily="18" charset="0"/>
              </a:rPr>
              <a:t>Walberberg</a:t>
            </a:r>
            <a:r>
              <a:rPr lang="de-DE" sz="3600" b="1" dirty="0" smtClean="0">
                <a:solidFill>
                  <a:srgbClr val="C00000"/>
                </a:solidFill>
                <a:latin typeface="Times New Roman" panose="02020603050405020304" pitchFamily="18" charset="0"/>
                <a:cs typeface="Times New Roman" panose="02020603050405020304" pitchFamily="18" charset="0"/>
              </a:rPr>
              <a:t>, Juni 1989</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6" name="Inhaltsplatzhalter 5"/>
          <p:cNvPicPr>
            <a:picLocks noGrp="1"/>
          </p:cNvPicPr>
          <p:nvPr>
            <p:ph idx="1"/>
          </p:nvPr>
        </p:nvPicPr>
        <p:blipFill>
          <a:blip r:embed="rId2" cstate="print">
            <a:extLst>
              <a:ext uri="{28A0092B-C50C-407E-A947-70E740481C1C}">
                <a14:useLocalDpi xmlns:a14="http://schemas.microsoft.com/office/drawing/2010/main" xmlns="" val="0"/>
              </a:ext>
            </a:extLst>
          </a:blip>
          <a:stretch>
            <a:fillRect/>
          </a:stretch>
        </p:blipFill>
        <p:spPr bwMode="auto">
          <a:xfrm>
            <a:off x="2864518" y="1626782"/>
            <a:ext cx="6462964" cy="4968991"/>
          </a:xfrm>
          <a:prstGeom prst="rect">
            <a:avLst/>
          </a:prstGeom>
          <a:noFill/>
          <a:ln>
            <a:noFill/>
          </a:ln>
        </p:spPr>
      </p:pic>
    </p:spTree>
    <p:extLst>
      <p:ext uri="{BB962C8B-B14F-4D97-AF65-F5344CB8AC3E}">
        <p14:creationId xmlns:p14="http://schemas.microsoft.com/office/powerpoint/2010/main" xmlns="" val="1191517062"/>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p:cNvSpPr>
            <a:spLocks noGrp="1"/>
          </p:cNvSpPr>
          <p:nvPr>
            <p:ph type="title"/>
          </p:nvPr>
        </p:nvSpPr>
        <p:spPr/>
        <p:txBody>
          <a:bodyPr>
            <a:normAutofit fontScale="90000"/>
          </a:bodyPr>
          <a:lstStyle/>
          <a:p>
            <a:pPr algn="ctr"/>
            <a:r>
              <a:rPr lang="de-DE" sz="3600" b="1" dirty="0">
                <a:solidFill>
                  <a:srgbClr val="C00000"/>
                </a:solidFill>
                <a:latin typeface="Times New Roman" panose="02020603050405020304" pitchFamily="18" charset="0"/>
                <a:cs typeface="Times New Roman" panose="02020603050405020304" pitchFamily="18" charset="0"/>
              </a:rPr>
              <a:t>1. </a:t>
            </a:r>
            <a:r>
              <a:rPr lang="de-DE" sz="3600" b="1" dirty="0" smtClean="0">
                <a:solidFill>
                  <a:srgbClr val="C00000"/>
                </a:solidFill>
                <a:latin typeface="Times New Roman" panose="02020603050405020304" pitchFamily="18" charset="0"/>
                <a:cs typeface="Times New Roman" panose="02020603050405020304" pitchFamily="18" charset="0"/>
              </a:rPr>
              <a:t>Jahrestagung</a:t>
            </a:r>
            <a:br>
              <a:rPr lang="de-DE" sz="3600" b="1" dirty="0" smtClean="0">
                <a:solidFill>
                  <a:srgbClr val="C00000"/>
                </a:solidFill>
                <a:latin typeface="Times New Roman" panose="02020603050405020304" pitchFamily="18" charset="0"/>
                <a:cs typeface="Times New Roman" panose="02020603050405020304" pitchFamily="18" charset="0"/>
              </a:rPr>
            </a:br>
            <a:r>
              <a:rPr lang="de-DE" sz="3600" b="1" dirty="0" smtClean="0">
                <a:solidFill>
                  <a:srgbClr val="C00000"/>
                </a:solidFill>
                <a:latin typeface="Times New Roman" panose="02020603050405020304" pitchFamily="18" charset="0"/>
                <a:cs typeface="Times New Roman" panose="02020603050405020304" pitchFamily="18" charset="0"/>
              </a:rPr>
              <a:t>Bornheim-</a:t>
            </a:r>
            <a:r>
              <a:rPr lang="de-DE" sz="3600" b="1" dirty="0" err="1" smtClean="0">
                <a:solidFill>
                  <a:srgbClr val="C00000"/>
                </a:solidFill>
                <a:latin typeface="Times New Roman" panose="02020603050405020304" pitchFamily="18" charset="0"/>
                <a:cs typeface="Times New Roman" panose="02020603050405020304" pitchFamily="18" charset="0"/>
              </a:rPr>
              <a:t>Walberberg</a:t>
            </a:r>
            <a:r>
              <a:rPr lang="de-DE" sz="3600" b="1" dirty="0" smtClean="0">
                <a:solidFill>
                  <a:srgbClr val="C00000"/>
                </a:solidFill>
                <a:latin typeface="Times New Roman" panose="02020603050405020304" pitchFamily="18" charset="0"/>
                <a:cs typeface="Times New Roman" panose="02020603050405020304" pitchFamily="18" charset="0"/>
              </a:rPr>
              <a:t>, Juni 1989</a:t>
            </a:r>
            <a:endParaRPr lang="de-DE" sz="3600" b="1" dirty="0">
              <a:solidFill>
                <a:srgbClr val="C00000"/>
              </a:solidFill>
              <a:latin typeface="Times New Roman" panose="02020603050405020304" pitchFamily="18" charset="0"/>
              <a:cs typeface="Times New Roman" panose="02020603050405020304" pitchFamily="18" charset="0"/>
            </a:endParaRPr>
          </a:p>
        </p:txBody>
      </p:sp>
      <p:pic>
        <p:nvPicPr>
          <p:cNvPr id="7" name="Grafik 6"/>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662031" y="1881963"/>
            <a:ext cx="6867938" cy="4628497"/>
          </a:xfrm>
          <a:prstGeom prst="rect">
            <a:avLst/>
          </a:prstGeom>
          <a:noFill/>
          <a:ln>
            <a:noFill/>
          </a:ln>
        </p:spPr>
      </p:pic>
    </p:spTree>
    <p:extLst>
      <p:ext uri="{BB962C8B-B14F-4D97-AF65-F5344CB8AC3E}">
        <p14:creationId xmlns:p14="http://schemas.microsoft.com/office/powerpoint/2010/main" xmlns="" val="34593120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larheit">
  <a:themeElements>
    <a:clrScheme name="Klarheit">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Larissa Klassisch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larheit">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Clarity</Template>
  <TotalTime>0</TotalTime>
  <Words>336</Words>
  <Application>Microsoft Office PowerPoint</Application>
  <PresentationFormat>Benutzerdefiniert</PresentationFormat>
  <Paragraphs>61</Paragraphs>
  <Slides>47</Slides>
  <Notes>1</Notes>
  <HiddenSlides>0</HiddenSlides>
  <MMClips>0</MMClips>
  <ScaleCrop>false</ScaleCrop>
  <HeadingPairs>
    <vt:vector size="4" baseType="variant">
      <vt:variant>
        <vt:lpstr>Design</vt:lpstr>
      </vt:variant>
      <vt:variant>
        <vt:i4>1</vt:i4>
      </vt:variant>
      <vt:variant>
        <vt:lpstr>Folientitel</vt:lpstr>
      </vt:variant>
      <vt:variant>
        <vt:i4>47</vt:i4>
      </vt:variant>
    </vt:vector>
  </HeadingPairs>
  <TitlesOfParts>
    <vt:vector size="48" baseType="lpstr">
      <vt:lpstr>Klarheit</vt:lpstr>
      <vt:lpstr>  30-jähriges Jubiläum  der DMJV e.V.  1988 – 2018</vt:lpstr>
      <vt:lpstr>Folie 2</vt:lpstr>
      <vt:lpstr>Folie 3</vt:lpstr>
      <vt:lpstr>Folie 4</vt:lpstr>
      <vt:lpstr>Folie 5</vt:lpstr>
      <vt:lpstr>Folie 6</vt:lpstr>
      <vt:lpstr>1. Jahrestagung Bornheim-Walberberg, Juni 1989</vt:lpstr>
      <vt:lpstr>1. Jahrestagung Bornheim-Walberberg, Juni 1989</vt:lpstr>
      <vt:lpstr>1. Jahrestagung Bornheim-Walberberg, Juni 1989</vt:lpstr>
      <vt:lpstr>Empfang in der Residenz des mexikanischen  Botschafters Hegewisch Köln, 1989</vt:lpstr>
      <vt:lpstr>2. Jahrestagung München, Juni 1990 </vt:lpstr>
      <vt:lpstr>Vortrag Prof. Dr. Héctor Fix-Zamudio München, September 1990</vt:lpstr>
      <vt:lpstr>3. Jahrestagung México-Tlatelolco, Oktober 1991</vt:lpstr>
      <vt:lpstr>Folie 14</vt:lpstr>
      <vt:lpstr>4. Jahrestagung Karlsruhe-Durlach, September 1992 – Erster Tag –</vt:lpstr>
      <vt:lpstr>4. Jahrestagung Karlsruhe-Durlach, September 1992 – Zweiter Tag –</vt:lpstr>
      <vt:lpstr>4. Jahrestagung Karlsruhe-Durlach, September 1992 –  Erster Tag –</vt:lpstr>
      <vt:lpstr>Folie 18</vt:lpstr>
      <vt:lpstr>7. Jahrestagung Rostock, Oktober 1995</vt:lpstr>
      <vt:lpstr>7. Jahrestagung Rostock, Oktober 1995</vt:lpstr>
      <vt:lpstr>Oberlandesgericht Rostock   </vt:lpstr>
      <vt:lpstr>7. Jahrestagung Rostock, Oktober 1995</vt:lpstr>
      <vt:lpstr>11. Jahrestagung Hamburg, Oktober 2001</vt:lpstr>
      <vt:lpstr>12. Jahrestagung an der Universidad Iberoamericana  México D.F., September 2002</vt:lpstr>
      <vt:lpstr>13. Jahrestagung Hagen, November 2003</vt:lpstr>
      <vt:lpstr>13. Jahrestagung Hagen, November 2003</vt:lpstr>
      <vt:lpstr>Folie 27</vt:lpstr>
      <vt:lpstr>14. Jahrestagung im Bundesrat  Berlin, 2004</vt:lpstr>
      <vt:lpstr>Kongress zur Mündlichkeit und Unmittelbarkeit des Zivil- und Strafprozesses am Instituto de Investigaciones Jurídicas  México D.F., 2007</vt:lpstr>
      <vt:lpstr>Kongress zur Mündlichkeit und Unmittelbarkeit des Zivil- und Strafprozesses am Instituto de Investigaciones Jurídicas  México D.F., 2007</vt:lpstr>
      <vt:lpstr>Kongress zur Mündlichkeit und Unmittelbarkeit des Zivil- und Strafprozesses am Instituto de Investigaciones Jurídicas  México D.F., 2007</vt:lpstr>
      <vt:lpstr>16. Jahrestagung Rostock, Oktober 2007</vt:lpstr>
      <vt:lpstr>16. Jahrestagung  Rostock, Oktober 2007</vt:lpstr>
      <vt:lpstr>18. Jahrestagung  Berlin, September 2010</vt:lpstr>
      <vt:lpstr>18. Jahrestagung  Berlin, September 2010</vt:lpstr>
      <vt:lpstr>18. Jahrestagung  Berlin, September 2010</vt:lpstr>
      <vt:lpstr>18. Jahrestagung  Berlin, September 2010</vt:lpstr>
      <vt:lpstr>18. Jahrestagung Berlin, September 2010</vt:lpstr>
      <vt:lpstr>Online-Zeitschrift mit Beiträgen der  18. Jahrestagung, Berlin 2010</vt:lpstr>
      <vt:lpstr>25-jähriges Jubiläum der DMJV  München, Oktober 2013</vt:lpstr>
      <vt:lpstr>25-jähriges Jubiläum der DMJV  München, Oktober 2013</vt:lpstr>
      <vt:lpstr>25-jähriges Jubiläum der DMJV München, Oktober 2013</vt:lpstr>
      <vt:lpstr>23. Jahrestagung,  Frankfurt a.M., Dezember 2015</vt:lpstr>
      <vt:lpstr>24. Jahrestagung Würzburg, Oktober 2016 – Erster Tag –</vt:lpstr>
      <vt:lpstr>24. Jahrestagung Würzburg, Oktober 2016 – Erster Tag –</vt:lpstr>
      <vt:lpstr>24. Jahrestagung  Würzburg, Oktober 2016 – Zweiter Tag –</vt:lpstr>
      <vt:lpstr>24. Jahrestagung  Würzburg, Oktober 2016 – Zweiter Tag –</vt:lpstr>
    </vt:vector>
  </TitlesOfParts>
  <Company>FernUniversität in Hagen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30 Jahre DMJV</dc:title>
  <dc:creator>Prinz von Sachsen Gessaphe, Karl August</dc:creator>
  <cp:lastModifiedBy>Anke v. Sachsen Gessaphe</cp:lastModifiedBy>
  <cp:revision>43</cp:revision>
  <dcterms:created xsi:type="dcterms:W3CDTF">2018-11-03T11:30:59Z</dcterms:created>
  <dcterms:modified xsi:type="dcterms:W3CDTF">2018-11-08T19:13:15Z</dcterms:modified>
</cp:coreProperties>
</file>